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23"/>
  </p:notesMasterIdLst>
  <p:sldIdLst>
    <p:sldId id="256" r:id="rId2"/>
    <p:sldId id="374" r:id="rId3"/>
    <p:sldId id="435" r:id="rId4"/>
    <p:sldId id="257" r:id="rId5"/>
    <p:sldId id="375" r:id="rId6"/>
    <p:sldId id="291" r:id="rId7"/>
    <p:sldId id="290" r:id="rId8"/>
    <p:sldId id="288" r:id="rId9"/>
    <p:sldId id="292" r:id="rId10"/>
    <p:sldId id="412" r:id="rId11"/>
    <p:sldId id="293" r:id="rId12"/>
    <p:sldId id="415" r:id="rId13"/>
    <p:sldId id="416" r:id="rId14"/>
    <p:sldId id="294" r:id="rId15"/>
    <p:sldId id="295" r:id="rId16"/>
    <p:sldId id="296" r:id="rId17"/>
    <p:sldId id="429" r:id="rId18"/>
    <p:sldId id="297" r:id="rId19"/>
    <p:sldId id="373" r:id="rId20"/>
    <p:sldId id="298" r:id="rId21"/>
    <p:sldId id="299" r:id="rId22"/>
    <p:sldId id="300" r:id="rId23"/>
    <p:sldId id="301" r:id="rId24"/>
    <p:sldId id="302" r:id="rId25"/>
    <p:sldId id="303" r:id="rId26"/>
    <p:sldId id="287"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98" r:id="rId42"/>
    <p:sldId id="320" r:id="rId43"/>
    <p:sldId id="321" r:id="rId44"/>
    <p:sldId id="399" r:id="rId45"/>
    <p:sldId id="400" r:id="rId46"/>
    <p:sldId id="377" r:id="rId47"/>
    <p:sldId id="403" r:id="rId48"/>
    <p:sldId id="404" r:id="rId49"/>
    <p:sldId id="405" r:id="rId50"/>
    <p:sldId id="406" r:id="rId51"/>
    <p:sldId id="325" r:id="rId52"/>
    <p:sldId id="326" r:id="rId53"/>
    <p:sldId id="327" r:id="rId54"/>
    <p:sldId id="433" r:id="rId55"/>
    <p:sldId id="434" r:id="rId56"/>
    <p:sldId id="328" r:id="rId57"/>
    <p:sldId id="376" r:id="rId58"/>
    <p:sldId id="407" r:id="rId59"/>
    <p:sldId id="380" r:id="rId60"/>
    <p:sldId id="383" r:id="rId61"/>
    <p:sldId id="408" r:id="rId62"/>
    <p:sldId id="409" r:id="rId63"/>
    <p:sldId id="410" r:id="rId64"/>
    <p:sldId id="387" r:id="rId65"/>
    <p:sldId id="388" r:id="rId66"/>
    <p:sldId id="397" r:id="rId67"/>
    <p:sldId id="417" r:id="rId68"/>
    <p:sldId id="329" r:id="rId69"/>
    <p:sldId id="330" r:id="rId70"/>
    <p:sldId id="402" r:id="rId71"/>
    <p:sldId id="418" r:id="rId72"/>
    <p:sldId id="419" r:id="rId73"/>
    <p:sldId id="331" r:id="rId74"/>
    <p:sldId id="333" r:id="rId75"/>
    <p:sldId id="391" r:id="rId76"/>
    <p:sldId id="389" r:id="rId77"/>
    <p:sldId id="334" r:id="rId78"/>
    <p:sldId id="335" r:id="rId79"/>
    <p:sldId id="401" r:id="rId80"/>
    <p:sldId id="336" r:id="rId81"/>
    <p:sldId id="337" r:id="rId82"/>
    <p:sldId id="343" r:id="rId83"/>
    <p:sldId id="411" r:id="rId84"/>
    <p:sldId id="338" r:id="rId85"/>
    <p:sldId id="339" r:id="rId86"/>
    <p:sldId id="340" r:id="rId87"/>
    <p:sldId id="420" r:id="rId88"/>
    <p:sldId id="342" r:id="rId89"/>
    <p:sldId id="413" r:id="rId90"/>
    <p:sldId id="349" r:id="rId91"/>
    <p:sldId id="350" r:id="rId92"/>
    <p:sldId id="421" r:id="rId93"/>
    <p:sldId id="422" r:id="rId94"/>
    <p:sldId id="351" r:id="rId95"/>
    <p:sldId id="352" r:id="rId96"/>
    <p:sldId id="353" r:id="rId97"/>
    <p:sldId id="354" r:id="rId98"/>
    <p:sldId id="423" r:id="rId99"/>
    <p:sldId id="355" r:id="rId100"/>
    <p:sldId id="358" r:id="rId101"/>
    <p:sldId id="356" r:id="rId102"/>
    <p:sldId id="357" r:id="rId103"/>
    <p:sldId id="392" r:id="rId104"/>
    <p:sldId id="359" r:id="rId105"/>
    <p:sldId id="360" r:id="rId106"/>
    <p:sldId id="361" r:id="rId107"/>
    <p:sldId id="362" r:id="rId108"/>
    <p:sldId id="363" r:id="rId109"/>
    <p:sldId id="364" r:id="rId110"/>
    <p:sldId id="365" r:id="rId111"/>
    <p:sldId id="424" r:id="rId112"/>
    <p:sldId id="425" r:id="rId113"/>
    <p:sldId id="367" r:id="rId114"/>
    <p:sldId id="368" r:id="rId115"/>
    <p:sldId id="426" r:id="rId116"/>
    <p:sldId id="369" r:id="rId117"/>
    <p:sldId id="372" r:id="rId118"/>
    <p:sldId id="414" r:id="rId119"/>
    <p:sldId id="427" r:id="rId120"/>
    <p:sldId id="428" r:id="rId121"/>
    <p:sldId id="393"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85413" autoAdjust="0"/>
  </p:normalViewPr>
  <p:slideViewPr>
    <p:cSldViewPr>
      <p:cViewPr>
        <p:scale>
          <a:sx n="60" d="100"/>
          <a:sy n="60" d="100"/>
        </p:scale>
        <p:origin x="-786" y="-12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clustered"/>
        <c:ser>
          <c:idx val="0"/>
          <c:order val="0"/>
          <c:dLbls>
            <c:delete val="1"/>
          </c:dLbls>
          <c:cat>
            <c:numLit>
              <c:formatCode>General</c:formatCode>
              <c:ptCount val="8"/>
              <c:pt idx="0">
                <c:v>0</c:v>
              </c:pt>
              <c:pt idx="1">
                <c:v>1</c:v>
              </c:pt>
              <c:pt idx="2">
                <c:v>2</c:v>
              </c:pt>
              <c:pt idx="3">
                <c:v>3</c:v>
              </c:pt>
              <c:pt idx="4">
                <c:v>4</c:v>
              </c:pt>
              <c:pt idx="5">
                <c:v>5</c:v>
              </c:pt>
              <c:pt idx="6">
                <c:v>6</c:v>
              </c:pt>
              <c:pt idx="7">
                <c:v>7</c:v>
              </c:pt>
            </c:numLit>
          </c:cat>
          <c:val>
            <c:numRef>
              <c:f>Sheet1!$A$2:$A$9</c:f>
              <c:numCache>
                <c:formatCode>General</c:formatCode>
                <c:ptCount val="8"/>
                <c:pt idx="0">
                  <c:v>0</c:v>
                </c:pt>
                <c:pt idx="1">
                  <c:v>1</c:v>
                </c:pt>
                <c:pt idx="2">
                  <c:v>2</c:v>
                </c:pt>
                <c:pt idx="3">
                  <c:v>3</c:v>
                </c:pt>
                <c:pt idx="4">
                  <c:v>4</c:v>
                </c:pt>
                <c:pt idx="5">
                  <c:v>5</c:v>
                </c:pt>
                <c:pt idx="6">
                  <c:v>6</c:v>
                </c:pt>
                <c:pt idx="7">
                  <c:v>7</c:v>
                </c:pt>
              </c:numCache>
            </c:numRef>
          </c:val>
        </c:ser>
        <c:ser>
          <c:idx val="1"/>
          <c:order val="1"/>
          <c:spPr>
            <a:solidFill>
              <a:srgbClr val="92D050"/>
            </a:solidFill>
          </c:spPr>
          <c:dLbls>
            <c:txPr>
              <a:bodyPr/>
              <a:lstStyle/>
              <a:p>
                <a:pPr>
                  <a:defRPr>
                    <a:solidFill>
                      <a:schemeClr val="bg1"/>
                    </a:solidFill>
                  </a:defRPr>
                </a:pPr>
                <a:endParaRPr lang="en-US"/>
              </a:p>
            </c:txPr>
            <c:showVal val="1"/>
          </c:dLbls>
          <c:cat>
            <c:numLit>
              <c:formatCode>General</c:formatCode>
              <c:ptCount val="8"/>
              <c:pt idx="0">
                <c:v>0</c:v>
              </c:pt>
              <c:pt idx="1">
                <c:v>1</c:v>
              </c:pt>
              <c:pt idx="2">
                <c:v>2</c:v>
              </c:pt>
              <c:pt idx="3">
                <c:v>3</c:v>
              </c:pt>
              <c:pt idx="4">
                <c:v>4</c:v>
              </c:pt>
              <c:pt idx="5">
                <c:v>5</c:v>
              </c:pt>
              <c:pt idx="6">
                <c:v>6</c:v>
              </c:pt>
              <c:pt idx="7">
                <c:v>7</c:v>
              </c:pt>
            </c:numLit>
          </c:cat>
          <c:val>
            <c:numRef>
              <c:f>Sheet1!$B$2:$B$9</c:f>
              <c:numCache>
                <c:formatCode>General</c:formatCode>
                <c:ptCount val="8"/>
                <c:pt idx="0">
                  <c:v>790</c:v>
                </c:pt>
                <c:pt idx="1">
                  <c:v>1023</c:v>
                </c:pt>
                <c:pt idx="2">
                  <c:v>850</c:v>
                </c:pt>
                <c:pt idx="3">
                  <c:v>656</c:v>
                </c:pt>
                <c:pt idx="4">
                  <c:v>329</c:v>
                </c:pt>
                <c:pt idx="5">
                  <c:v>245</c:v>
                </c:pt>
                <c:pt idx="6">
                  <c:v>122</c:v>
                </c:pt>
                <c:pt idx="7">
                  <c:v>81</c:v>
                </c:pt>
              </c:numCache>
            </c:numRef>
          </c:val>
        </c:ser>
        <c:dLbls>
          <c:showVal val="1"/>
        </c:dLbls>
        <c:axId val="53936512"/>
        <c:axId val="53938048"/>
      </c:barChart>
      <c:catAx>
        <c:axId val="53936512"/>
        <c:scaling>
          <c:orientation val="minMax"/>
        </c:scaling>
        <c:axPos val="b"/>
        <c:numFmt formatCode="General" sourceLinked="1"/>
        <c:tickLblPos val="nextTo"/>
        <c:txPr>
          <a:bodyPr/>
          <a:lstStyle/>
          <a:p>
            <a:pPr>
              <a:defRPr>
                <a:solidFill>
                  <a:schemeClr val="bg1"/>
                </a:solidFill>
              </a:defRPr>
            </a:pPr>
            <a:endParaRPr lang="en-US"/>
          </a:p>
        </c:txPr>
        <c:crossAx val="53938048"/>
        <c:crosses val="autoZero"/>
        <c:auto val="1"/>
        <c:lblAlgn val="ctr"/>
        <c:lblOffset val="100"/>
      </c:catAx>
      <c:valAx>
        <c:axId val="53938048"/>
        <c:scaling>
          <c:orientation val="minMax"/>
        </c:scaling>
        <c:axPos val="l"/>
        <c:majorGridlines/>
        <c:numFmt formatCode="General" sourceLinked="1"/>
        <c:tickLblPos val="nextTo"/>
        <c:txPr>
          <a:bodyPr/>
          <a:lstStyle/>
          <a:p>
            <a:pPr>
              <a:defRPr>
                <a:solidFill>
                  <a:schemeClr val="bg1"/>
                </a:solidFill>
              </a:defRPr>
            </a:pPr>
            <a:endParaRPr lang="en-US"/>
          </a:p>
        </c:txPr>
        <c:crossAx val="53936512"/>
        <c:crosses val="autoZero"/>
        <c:crossBetween val="between"/>
      </c:valAx>
    </c:plotArea>
    <c:plotVisOnly val="1"/>
  </c:chart>
  <c:spPr>
    <a:solidFill>
      <a:srgbClr val="002060"/>
    </a:solidFill>
  </c:spPr>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clustered"/>
        <c:ser>
          <c:idx val="0"/>
          <c:order val="0"/>
          <c:dLbls>
            <c:delete val="1"/>
          </c:dLbls>
          <c:cat>
            <c:numLit>
              <c:formatCode>General</c:formatCode>
              <c:ptCount val="8"/>
              <c:pt idx="0">
                <c:v>0</c:v>
              </c:pt>
              <c:pt idx="1">
                <c:v>1</c:v>
              </c:pt>
              <c:pt idx="2">
                <c:v>2</c:v>
              </c:pt>
              <c:pt idx="3">
                <c:v>3</c:v>
              </c:pt>
              <c:pt idx="4">
                <c:v>4</c:v>
              </c:pt>
              <c:pt idx="5">
                <c:v>5</c:v>
              </c:pt>
              <c:pt idx="6">
                <c:v>6</c:v>
              </c:pt>
              <c:pt idx="7">
                <c:v>7</c:v>
              </c:pt>
            </c:numLit>
          </c:cat>
          <c:val>
            <c:numRef>
              <c:f>Sheet1!$A$12:$A$19</c:f>
              <c:numCache>
                <c:formatCode>General</c:formatCode>
                <c:ptCount val="8"/>
                <c:pt idx="0">
                  <c:v>0</c:v>
                </c:pt>
                <c:pt idx="1">
                  <c:v>1</c:v>
                </c:pt>
                <c:pt idx="2">
                  <c:v>2</c:v>
                </c:pt>
                <c:pt idx="3">
                  <c:v>3</c:v>
                </c:pt>
                <c:pt idx="4">
                  <c:v>4</c:v>
                </c:pt>
                <c:pt idx="5">
                  <c:v>5</c:v>
                </c:pt>
                <c:pt idx="6">
                  <c:v>6</c:v>
                </c:pt>
                <c:pt idx="7">
                  <c:v>7</c:v>
                </c:pt>
              </c:numCache>
            </c:numRef>
          </c:val>
        </c:ser>
        <c:ser>
          <c:idx val="1"/>
          <c:order val="1"/>
          <c:spPr>
            <a:solidFill>
              <a:schemeClr val="accent1"/>
            </a:solidFill>
            <a:ln w="40000" cap="flat" cmpd="sng" algn="ctr">
              <a:solidFill>
                <a:schemeClr val="accent1">
                  <a:shade val="50000"/>
                </a:schemeClr>
              </a:solidFill>
              <a:prstDash val="solid"/>
            </a:ln>
            <a:effectLst/>
          </c:spPr>
          <c:dLbls>
            <c:spPr>
              <a:solidFill>
                <a:srgbClr val="002060"/>
              </a:solidFill>
            </c:spPr>
            <c:showVal val="1"/>
          </c:dLbls>
          <c:cat>
            <c:numLit>
              <c:formatCode>General</c:formatCode>
              <c:ptCount val="8"/>
              <c:pt idx="0">
                <c:v>0</c:v>
              </c:pt>
              <c:pt idx="1">
                <c:v>1</c:v>
              </c:pt>
              <c:pt idx="2">
                <c:v>2</c:v>
              </c:pt>
              <c:pt idx="3">
                <c:v>3</c:v>
              </c:pt>
              <c:pt idx="4">
                <c:v>4</c:v>
              </c:pt>
              <c:pt idx="5">
                <c:v>5</c:v>
              </c:pt>
              <c:pt idx="6">
                <c:v>6</c:v>
              </c:pt>
              <c:pt idx="7">
                <c:v>7</c:v>
              </c:pt>
            </c:numLit>
          </c:cat>
          <c:val>
            <c:numRef>
              <c:f>Sheet1!$B$12:$B$19</c:f>
              <c:numCache>
                <c:formatCode>General</c:formatCode>
                <c:ptCount val="8"/>
                <c:pt idx="0">
                  <c:v>0</c:v>
                </c:pt>
                <c:pt idx="1">
                  <c:v>790</c:v>
                </c:pt>
                <c:pt idx="2">
                  <c:v>0</c:v>
                </c:pt>
                <c:pt idx="3">
                  <c:v>1023</c:v>
                </c:pt>
                <c:pt idx="4">
                  <c:v>0</c:v>
                </c:pt>
                <c:pt idx="5">
                  <c:v>850</c:v>
                </c:pt>
                <c:pt idx="6">
                  <c:v>985</c:v>
                </c:pt>
                <c:pt idx="7">
                  <c:v>448</c:v>
                </c:pt>
              </c:numCache>
            </c:numRef>
          </c:val>
        </c:ser>
        <c:dLbls>
          <c:showVal val="1"/>
        </c:dLbls>
        <c:axId val="57673600"/>
        <c:axId val="57675136"/>
      </c:barChart>
      <c:catAx>
        <c:axId val="57673600"/>
        <c:scaling>
          <c:orientation val="minMax"/>
        </c:scaling>
        <c:axPos val="b"/>
        <c:numFmt formatCode="General" sourceLinked="1"/>
        <c:tickLblPos val="nextTo"/>
        <c:crossAx val="57675136"/>
        <c:crosses val="autoZero"/>
        <c:auto val="1"/>
        <c:lblAlgn val="ctr"/>
        <c:lblOffset val="100"/>
      </c:catAx>
      <c:valAx>
        <c:axId val="57675136"/>
        <c:scaling>
          <c:orientation val="minMax"/>
        </c:scaling>
        <c:axPos val="l"/>
        <c:majorGridlines/>
        <c:numFmt formatCode="General" sourceLinked="1"/>
        <c:tickLblPos val="nextTo"/>
        <c:crossAx val="57673600"/>
        <c:crosses val="autoZero"/>
        <c:crossBetween val="between"/>
      </c:valAx>
    </c:plotArea>
    <c:plotVisOnly val="1"/>
  </c:chart>
  <c:spPr>
    <a:solidFill>
      <a:srgbClr val="002060"/>
    </a:solidFill>
  </c:spPr>
  <c:txPr>
    <a:bodyPr/>
    <a:lstStyle/>
    <a:p>
      <a:pPr>
        <a:defRPr sz="1800">
          <a:solidFill>
            <a:schemeClr val="bg1"/>
          </a:solidFill>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B3FE4E-668F-44D6-AF71-99E5DC1F90DA}" type="datetimeFigureOut">
              <a:rPr lang="en-US" smtClean="0"/>
              <a:pPr/>
              <a:t>8/25/2022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B3D68D-B6D9-4FE9-B002-6C8464BEF76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Function_(mathematics)" TargetMode="External"/><Relationship Id="rId3" Type="http://schemas.openxmlformats.org/officeDocument/2006/relationships/hyperlink" Target="http://en.wikipedia.org/wiki/Bone" TargetMode="External"/><Relationship Id="rId7" Type="http://schemas.openxmlformats.org/officeDocument/2006/relationships/hyperlink" Target="http://en.wikipedia.org/wiki/Operator"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en.wikipedia.org/wiki/Invertible" TargetMode="External"/><Relationship Id="rId11" Type="http://schemas.openxmlformats.org/officeDocument/2006/relationships/hyperlink" Target="http://en.wikipedia.org/wiki/Signal_(information_theory)" TargetMode="External"/><Relationship Id="rId5" Type="http://schemas.openxmlformats.org/officeDocument/2006/relationships/hyperlink" Target="http://en.wikipedia.org/wiki/Photographs" TargetMode="External"/><Relationship Id="rId10" Type="http://schemas.openxmlformats.org/officeDocument/2006/relationships/hyperlink" Target="http://en.wikipedia.org/wiki/Signal_noise" TargetMode="External"/><Relationship Id="rId4" Type="http://schemas.openxmlformats.org/officeDocument/2006/relationships/hyperlink" Target="http://en.wikipedia.org/wiki/X-ray" TargetMode="External"/><Relationship Id="rId9" Type="http://schemas.openxmlformats.org/officeDocument/2006/relationships/hyperlink" Target="http://en.wikipedia.org/wiki/Comput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Identity and Negative curves fall under the category of linear functions. Identity curve simply indicates that input image is equal to the output image. The Log and Inverse-Log curves fall under the category of Logarithmic functions and </a:t>
            </a:r>
            <a:r>
              <a:rPr lang="en-US" i="1" dirty="0" smtClean="0"/>
              <a:t>n</a:t>
            </a:r>
            <a:r>
              <a:rPr lang="en-US" dirty="0" smtClean="0"/>
              <a:t>th root and </a:t>
            </a:r>
            <a:r>
              <a:rPr lang="en-US" i="1" dirty="0" smtClean="0"/>
              <a:t>n</a:t>
            </a:r>
            <a:r>
              <a:rPr lang="en-US" dirty="0" smtClean="0"/>
              <a:t>th power transformations fall under the category of Power-Law functions.</a:t>
            </a:r>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14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r>
              <a:rPr lang="en-US" sz="1200" dirty="0" smtClean="0"/>
              <a:t>define a square or rectangular neighborhood and move the center of this area from pixel to pixel.</a:t>
            </a:r>
          </a:p>
          <a:p>
            <a:pPr eaLnBrk="1" hangingPunct="1">
              <a:lnSpc>
                <a:spcPct val="80000"/>
              </a:lnSpc>
            </a:pPr>
            <a:r>
              <a:rPr lang="en-US" sz="1200" dirty="0" smtClean="0"/>
              <a:t>at each location, the histogram of the points in the neighborhood is computed and either histogram equalization or histogram specification transformation function is obtained.</a:t>
            </a:r>
          </a:p>
          <a:p>
            <a:pPr eaLnBrk="1" hangingPunct="1">
              <a:lnSpc>
                <a:spcPct val="80000"/>
              </a:lnSpc>
            </a:pPr>
            <a:r>
              <a:rPr lang="en-US" sz="1200" dirty="0" smtClean="0"/>
              <a:t>another approach used to reduce computation is to utilize </a:t>
            </a:r>
            <a:r>
              <a:rPr lang="en-US" sz="1200" dirty="0" err="1" smtClean="0"/>
              <a:t>nonoverlapping</a:t>
            </a:r>
            <a:r>
              <a:rPr lang="en-US" sz="1200" dirty="0" smtClean="0"/>
              <a:t> regions, but it usually produces an undesirable checkerboard effect.</a:t>
            </a:r>
            <a:endParaRPr lang="th-TH" sz="1200" dirty="0" smtClean="0"/>
          </a:p>
          <a:p>
            <a:pPr eaLnBrk="1" hangingPunct="1">
              <a:lnSpc>
                <a:spcPct val="80000"/>
              </a:lnSpc>
            </a:pPr>
            <a:endParaRPr lang="en-US" sz="1200" dirty="0" smtClean="0"/>
          </a:p>
          <a:p>
            <a:pPr eaLnBrk="1" hangingPunct="1">
              <a:lnSpc>
                <a:spcPct val="80000"/>
              </a:lnSpc>
            </a:pPr>
            <a:r>
              <a:rPr lang="en-US" sz="1200" dirty="0" smtClean="0"/>
              <a:t>Basically, the original image consists of many small squares inside the larger dark ones.</a:t>
            </a:r>
          </a:p>
          <a:p>
            <a:pPr eaLnBrk="1" hangingPunct="1">
              <a:lnSpc>
                <a:spcPct val="80000"/>
              </a:lnSpc>
            </a:pPr>
            <a:r>
              <a:rPr lang="en-US" sz="1200" dirty="0" smtClean="0"/>
              <a:t>However, the small squares were too close in gray level to the larger ones, and their sizes were too small to influence global histogram equalization significantly.</a:t>
            </a:r>
          </a:p>
          <a:p>
            <a:pPr eaLnBrk="1" hangingPunct="1">
              <a:lnSpc>
                <a:spcPct val="80000"/>
              </a:lnSpc>
            </a:pPr>
            <a:r>
              <a:rPr lang="en-US" sz="1200" dirty="0" smtClean="0"/>
              <a:t>So, when we use the local enhancement technique, it reveals the small areas.</a:t>
            </a:r>
          </a:p>
          <a:p>
            <a:pPr eaLnBrk="1" hangingPunct="1">
              <a:lnSpc>
                <a:spcPct val="80000"/>
              </a:lnSpc>
            </a:pPr>
            <a:r>
              <a:rPr lang="en-US" sz="1200" dirty="0" smtClean="0"/>
              <a:t>Note also the finer noise texture is resulted by the local processing using relatively small neighborhoods.</a:t>
            </a:r>
            <a:endParaRPr lang="th-TH" sz="1200" dirty="0" smtClean="0"/>
          </a:p>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69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94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110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transformation maps a narrow range of low-level grey scale intensities into a wider range of output values. And similarly maps the wide range of high-level grey scale intensities into a narrow range of high level output values. The opposite of this applies for inverse-log transform. This transform is used to expand values of dark pixels and compress values of bright pixels.</a:t>
            </a:r>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18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transformation function is also called as </a:t>
            </a:r>
            <a:r>
              <a:rPr lang="en-US" i="1" dirty="0" smtClean="0"/>
              <a:t>gamma</a:t>
            </a:r>
            <a:r>
              <a:rPr lang="en-US" dirty="0" smtClean="0"/>
              <a:t> correction. For various values of γ different levels of enhancements can be obtained. This technique is quite commonly called as </a:t>
            </a:r>
            <a:r>
              <a:rPr lang="en-US" i="1" dirty="0" smtClean="0"/>
              <a:t>Gamma Correction</a:t>
            </a:r>
            <a:r>
              <a:rPr lang="en-US" dirty="0" smtClean="0"/>
              <a:t>. If you notice, different display monitors display images at different intensities and clarity. That means, every monitor has built-in gamma correction in it with certain gamma ranges and so a good monitor automatically corrects all the images displayed on it for the best contrast to give user the best experience.</a:t>
            </a:r>
          </a:p>
          <a:p>
            <a:r>
              <a:rPr lang="en-US" dirty="0" smtClean="0"/>
              <a:t>The difference between the log-transformation function and the power-law functions is that using the power-law function a family of possible transformation curves can be obtained just by varying the λ.</a:t>
            </a:r>
          </a:p>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the three basic image enhancement functions for grey scale images that can be applied easily for any type of image for better contrast and highlighting. Using the image negation formula given above, it is not necessary for the results to be mapped into the grey scale range [0, L-1]. Output of L-1-r automatically falls in the range of [0, L-1]. But for the Log and Power-Law transformations resulting values are often quite </a:t>
            </a:r>
            <a:r>
              <a:rPr lang="en-US" dirty="0" err="1" smtClean="0"/>
              <a:t>distintive</a:t>
            </a:r>
            <a:r>
              <a:rPr lang="en-US" dirty="0" smtClean="0"/>
              <a:t>, depending upon control parameters like λ and logarithmic scales. So the results of these values should be mapped back to the grey scale range to get a meaningful output image. For example, Log function </a:t>
            </a:r>
            <a:r>
              <a:rPr lang="en-US" i="1" dirty="0" smtClean="0"/>
              <a:t>s = c log(1 + r)</a:t>
            </a:r>
            <a:r>
              <a:rPr lang="en-US" dirty="0" smtClean="0"/>
              <a:t> results in 0 and 2.41 for </a:t>
            </a:r>
            <a:r>
              <a:rPr lang="en-US" i="1" dirty="0" smtClean="0"/>
              <a:t>r</a:t>
            </a:r>
            <a:r>
              <a:rPr lang="en-US" dirty="0" smtClean="0"/>
              <a:t> varying between 0 and 255, keeping </a:t>
            </a:r>
            <a:r>
              <a:rPr lang="en-US" i="1" dirty="0" smtClean="0"/>
              <a:t>c</a:t>
            </a:r>
            <a:r>
              <a:rPr lang="en-US" dirty="0" smtClean="0"/>
              <a:t>=1. So, the range [0, 2.41] should be mapped to [0, L-1] for getting a meaningful image.</a:t>
            </a:r>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Separating a digital image into its bit planes is useful for analyzing the relative importance played by each bit of the image, implying, it determines the adequacy of numbers of bits used to quantize each pixel , useful for image compression. </a:t>
            </a:r>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0" dirty="0" smtClean="0">
                <a:solidFill>
                  <a:srgbClr val="FFFFFF"/>
                </a:solidFill>
                <a:latin typeface="Arial" charset="0"/>
                <a:sym typeface="Symbol" pitchFamily="18" charset="2"/>
              </a:rPr>
              <a:t>VARIANCE and STANDARD DEVIATION of the histogram tell us about the average contrast of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0" b="0" dirty="0" smtClean="0">
              <a:solidFill>
                <a:srgbClr val="FFFFFF"/>
              </a:solidFill>
              <a:latin typeface="Arial" charset="0"/>
              <a:sym typeface="Symbol" pitchFamily="18"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000" b="0" dirty="0" smtClean="0">
                <a:solidFill>
                  <a:srgbClr val="FFFFFF"/>
                </a:solidFill>
                <a:latin typeface="Arial" charset="0"/>
                <a:sym typeface="Symbol" pitchFamily="18" charset="2"/>
              </a:rPr>
              <a:t>The higher the VARIANCE (=the higher the STANDARD DEVIATION), the higher the image’s contrast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0" b="0" dirty="0" smtClean="0">
              <a:solidFill>
                <a:srgbClr val="FFFFFF"/>
              </a:solidFill>
              <a:latin typeface="Arial" charset="0"/>
              <a:sym typeface="Symbol" pitchFamily="18" charset="2"/>
            </a:endParaRPr>
          </a:p>
          <a:p>
            <a:endParaRPr lang="en-US" sz="1000" b="0"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42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smtClean="0">
                <a:latin typeface="Verdana" pitchFamily="34" charset="0"/>
              </a:rPr>
              <a:t>The </a:t>
            </a:r>
            <a:r>
              <a:rPr lang="en-US" sz="1000" dirty="0" smtClean="0">
                <a:latin typeface="Verdana" pitchFamily="34" charset="0"/>
              </a:rPr>
              <a:t>method is useful in images with backgrounds and foregrounds that are both bright or both dark. In particular, the method can lead to better views of </a:t>
            </a:r>
            <a:r>
              <a:rPr lang="en-US" sz="1000" dirty="0" smtClean="0">
                <a:latin typeface="Verdana" pitchFamily="34" charset="0"/>
                <a:hlinkClick r:id="rId3" tooltip="Bone"/>
              </a:rPr>
              <a:t>bone</a:t>
            </a:r>
            <a:r>
              <a:rPr lang="en-US" sz="1000" dirty="0" smtClean="0">
                <a:latin typeface="Verdana" pitchFamily="34" charset="0"/>
              </a:rPr>
              <a:t> structure in </a:t>
            </a:r>
            <a:r>
              <a:rPr lang="en-US" sz="1000" dirty="0" smtClean="0">
                <a:latin typeface="Verdana" pitchFamily="34" charset="0"/>
                <a:hlinkClick r:id="rId4" tooltip="X-ray"/>
              </a:rPr>
              <a:t>x-ray</a:t>
            </a:r>
            <a:r>
              <a:rPr lang="en-US" sz="1000" dirty="0" smtClean="0">
                <a:latin typeface="Verdana" pitchFamily="34" charset="0"/>
              </a:rPr>
              <a:t> images, and to better detail in </a:t>
            </a:r>
            <a:r>
              <a:rPr lang="en-US" sz="1000" dirty="0" smtClean="0">
                <a:latin typeface="Verdana" pitchFamily="34" charset="0"/>
                <a:hlinkClick r:id="rId5" tooltip="Photographs"/>
              </a:rPr>
              <a:t>photographs</a:t>
            </a:r>
            <a:r>
              <a:rPr lang="en-US" sz="1000" dirty="0" smtClean="0">
                <a:latin typeface="Verdana" pitchFamily="34" charset="0"/>
              </a:rPr>
              <a:t> that are over or under-exposed. </a:t>
            </a:r>
          </a:p>
          <a:p>
            <a:endParaRPr lang="en-US" sz="1000" dirty="0" smtClean="0">
              <a:latin typeface="Verdana" pitchFamily="34" charset="0"/>
            </a:endParaRPr>
          </a:p>
          <a:p>
            <a:r>
              <a:rPr lang="en-US" sz="1000" dirty="0" smtClean="0">
                <a:latin typeface="Verdana" pitchFamily="34" charset="0"/>
              </a:rPr>
              <a:t>A key advantage of the method is that it is a fairly straightforward technique and an </a:t>
            </a:r>
            <a:r>
              <a:rPr lang="en-US" sz="1000" dirty="0" smtClean="0">
                <a:latin typeface="Verdana" pitchFamily="34" charset="0"/>
                <a:hlinkClick r:id="rId6" tooltip="Invertible"/>
              </a:rPr>
              <a:t>invertible</a:t>
            </a:r>
            <a:r>
              <a:rPr lang="en-US" sz="1000" dirty="0" smtClean="0">
                <a:latin typeface="Verdana" pitchFamily="34" charset="0"/>
              </a:rPr>
              <a:t> </a:t>
            </a:r>
            <a:r>
              <a:rPr lang="en-US" sz="1000" dirty="0" smtClean="0">
                <a:latin typeface="Verdana" pitchFamily="34" charset="0"/>
                <a:hlinkClick r:id="rId7" tooltip="Operator"/>
              </a:rPr>
              <a:t>operator</a:t>
            </a:r>
            <a:r>
              <a:rPr lang="en-US" sz="1000" dirty="0" smtClean="0">
                <a:latin typeface="Verdana" pitchFamily="34" charset="0"/>
              </a:rPr>
              <a:t>. So in theory, if the histogram equalization </a:t>
            </a:r>
            <a:r>
              <a:rPr lang="en-US" sz="1000" dirty="0" smtClean="0">
                <a:latin typeface="Verdana" pitchFamily="34" charset="0"/>
                <a:hlinkClick r:id="rId8" tooltip="Function (mathematics)"/>
              </a:rPr>
              <a:t>function</a:t>
            </a:r>
            <a:r>
              <a:rPr lang="en-US" sz="1000" dirty="0" smtClean="0">
                <a:latin typeface="Verdana" pitchFamily="34" charset="0"/>
              </a:rPr>
              <a:t> is known, then the original histogram can be recovered. The calculation is not </a:t>
            </a:r>
            <a:r>
              <a:rPr lang="en-US" sz="1000" dirty="0" smtClean="0">
                <a:latin typeface="Verdana" pitchFamily="34" charset="0"/>
                <a:hlinkClick r:id="rId9" tooltip="Computation"/>
              </a:rPr>
              <a:t>computationally</a:t>
            </a:r>
            <a:r>
              <a:rPr lang="en-US" sz="1000" dirty="0" smtClean="0">
                <a:latin typeface="Verdana" pitchFamily="34" charset="0"/>
              </a:rPr>
              <a:t> intensive. A disadvantage of the method is that it is indiscriminate. It may increase the contrast of background </a:t>
            </a:r>
            <a:r>
              <a:rPr lang="en-US" sz="1000" dirty="0" smtClean="0">
                <a:latin typeface="Verdana" pitchFamily="34" charset="0"/>
                <a:hlinkClick r:id="rId10" tooltip="Signal noise"/>
              </a:rPr>
              <a:t>noise</a:t>
            </a:r>
            <a:r>
              <a:rPr lang="en-US" sz="1000" dirty="0" smtClean="0">
                <a:latin typeface="Verdana" pitchFamily="34" charset="0"/>
              </a:rPr>
              <a:t>, while decreasing the usable </a:t>
            </a:r>
            <a:r>
              <a:rPr lang="en-US" sz="1000" dirty="0" smtClean="0">
                <a:latin typeface="Verdana" pitchFamily="34" charset="0"/>
                <a:hlinkClick r:id="rId11" tooltip="Signal (information theory)"/>
              </a:rPr>
              <a:t>signal</a:t>
            </a:r>
            <a:r>
              <a:rPr lang="en-US" sz="1000" dirty="0" smtClean="0">
                <a:latin typeface="Verdana" pitchFamily="34" charset="0"/>
              </a:rPr>
              <a:t>.</a:t>
            </a:r>
            <a:endParaRPr lang="en-US" sz="1000" dirty="0">
              <a:latin typeface="Verdana" pitchFamily="34" charset="0"/>
            </a:endParaRPr>
          </a:p>
        </p:txBody>
      </p:sp>
      <p:sp>
        <p:nvSpPr>
          <p:cNvPr id="4" name="Slide Number Placeholder 3"/>
          <p:cNvSpPr>
            <a:spLocks noGrp="1"/>
          </p:cNvSpPr>
          <p:nvPr>
            <p:ph type="sldNum" sz="quarter" idx="10"/>
          </p:nvPr>
        </p:nvSpPr>
        <p:spPr/>
        <p:txBody>
          <a:bodyPr/>
          <a:lstStyle/>
          <a:p>
            <a:fld id="{99B3D68D-B6D9-4FE9-B002-6C8464BEF768}" type="slidenum">
              <a:rPr lang="en-US" smtClean="0"/>
              <a:pPr/>
              <a:t>43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Histogram specification is a trial-and-error process</a:t>
            </a:r>
          </a:p>
          <a:p>
            <a:r>
              <a:rPr lang="en-US" dirty="0" smtClean="0"/>
              <a:t>There are no rules for specifying histograms, and one must resort to analysis on a case-by-case basis for any given enhancement task.</a:t>
            </a:r>
          </a:p>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56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histogram processing methods discussed so far are </a:t>
            </a:r>
            <a:r>
              <a:rPr lang="en-GB" b="1" dirty="0" smtClean="0"/>
              <a:t>global </a:t>
            </a:r>
            <a:r>
              <a:rPr lang="en-GB" dirty="0" smtClean="0"/>
              <a:t>, in the sense that pixels are modified by a transformation function based on the gray level content of an entire image.</a:t>
            </a:r>
          </a:p>
          <a:p>
            <a:r>
              <a:rPr lang="en-GB" dirty="0" smtClean="0"/>
              <a:t>Global approach suitable for overall enhancement. </a:t>
            </a:r>
            <a:r>
              <a:rPr lang="en-GB" b="1" dirty="0" smtClean="0"/>
              <a:t>But there are cases where it is necessary to enhance details over small areas in the image. </a:t>
            </a:r>
            <a:r>
              <a:rPr lang="en-GB" dirty="0" smtClean="0"/>
              <a:t>The no. of pixels in these areas may have negligible influence on the computation of a global transformation whose shape may not guarantee the desired local enhancement.</a:t>
            </a:r>
          </a:p>
          <a:p>
            <a:endParaRPr lang="en-US" dirty="0"/>
          </a:p>
        </p:txBody>
      </p:sp>
      <p:sp>
        <p:nvSpPr>
          <p:cNvPr id="4" name="Slide Number Placeholder 3"/>
          <p:cNvSpPr>
            <a:spLocks noGrp="1"/>
          </p:cNvSpPr>
          <p:nvPr>
            <p:ph type="sldNum" sz="quarter" idx="10"/>
          </p:nvPr>
        </p:nvSpPr>
        <p:spPr/>
        <p:txBody>
          <a:bodyPr/>
          <a:lstStyle/>
          <a:p>
            <a:fld id="{99B3D68D-B6D9-4FE9-B002-6C8464BEF768}" type="slidenum">
              <a:rPr lang="en-US" smtClean="0"/>
              <a:pPr/>
              <a:t>68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D6D326B5-21D9-43FD-9A2C-7A209D1AB87B}" type="datetimeFigureOut">
              <a:rPr lang="en-US" smtClean="0"/>
              <a:pPr/>
              <a:t>8/25/2022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A58F304-7EB6-4E9A-93BD-98FE11DF749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D326B5-21D9-43FD-9A2C-7A209D1AB87B}"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8F304-7EB6-4E9A-93BD-98FE11DF74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D6D326B5-21D9-43FD-9A2C-7A209D1AB87B}" type="datetimeFigureOut">
              <a:rPr lang="en-US" smtClean="0"/>
              <a:pPr/>
              <a:t>8/25/2022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9A58F304-7EB6-4E9A-93BD-98FE11DF749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6D326B5-21D9-43FD-9A2C-7A209D1AB87B}"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A58F304-7EB6-4E9A-93BD-98FE11DF7497}"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D6D326B5-21D9-43FD-9A2C-7A209D1AB87B}" type="datetimeFigureOut">
              <a:rPr lang="en-US" smtClean="0"/>
              <a:pPr/>
              <a:t>8/25/2022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A58F304-7EB6-4E9A-93BD-98FE11DF7497}"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D6D326B5-21D9-43FD-9A2C-7A209D1AB87B}" type="datetimeFigureOut">
              <a:rPr lang="en-US" smtClean="0"/>
              <a:pPr/>
              <a:t>8/25/2022</a:t>
            </a:fld>
            <a:endParaRPr lang="en-US"/>
          </a:p>
        </p:txBody>
      </p:sp>
      <p:sp>
        <p:nvSpPr>
          <p:cNvPr id="10" name="Slide Number Placeholder 9"/>
          <p:cNvSpPr>
            <a:spLocks noGrp="1"/>
          </p:cNvSpPr>
          <p:nvPr>
            <p:ph type="sldNum" sz="quarter" idx="16"/>
          </p:nvPr>
        </p:nvSpPr>
        <p:spPr/>
        <p:txBody>
          <a:bodyPr rtlCol="0"/>
          <a:lstStyle/>
          <a:p>
            <a:fld id="{9A58F304-7EB6-4E9A-93BD-98FE11DF7497}"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D6D326B5-21D9-43FD-9A2C-7A209D1AB87B}" type="datetimeFigureOut">
              <a:rPr lang="en-US" smtClean="0"/>
              <a:pPr/>
              <a:t>8/25/2022</a:t>
            </a:fld>
            <a:endParaRPr lang="en-US"/>
          </a:p>
        </p:txBody>
      </p:sp>
      <p:sp>
        <p:nvSpPr>
          <p:cNvPr id="12" name="Slide Number Placeholder 11"/>
          <p:cNvSpPr>
            <a:spLocks noGrp="1"/>
          </p:cNvSpPr>
          <p:nvPr>
            <p:ph type="sldNum" sz="quarter" idx="16"/>
          </p:nvPr>
        </p:nvSpPr>
        <p:spPr/>
        <p:txBody>
          <a:bodyPr rtlCol="0"/>
          <a:lstStyle/>
          <a:p>
            <a:fld id="{9A58F304-7EB6-4E9A-93BD-98FE11DF7497}"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6D326B5-21D9-43FD-9A2C-7A209D1AB87B}" type="datetimeFigureOut">
              <a:rPr lang="en-US" smtClean="0"/>
              <a:pPr/>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A58F304-7EB6-4E9A-93BD-98FE11DF74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326B5-21D9-43FD-9A2C-7A209D1AB87B}" type="datetimeFigureOut">
              <a:rPr lang="en-US" smtClean="0"/>
              <a:pPr/>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A58F304-7EB6-4E9A-93BD-98FE11DF74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6D326B5-21D9-43FD-9A2C-7A209D1AB87B}" type="datetimeFigureOut">
              <a:rPr lang="en-US" smtClean="0"/>
              <a:pPr/>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A58F304-7EB6-4E9A-93BD-98FE11DF7497}"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D6D326B5-21D9-43FD-9A2C-7A209D1AB87B}" type="datetimeFigureOut">
              <a:rPr lang="en-US" smtClean="0"/>
              <a:pPr/>
              <a:t>8/25/2022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9A58F304-7EB6-4E9A-93BD-98FE11DF7497}"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6D326B5-21D9-43FD-9A2C-7A209D1AB87B}" type="datetimeFigureOut">
              <a:rPr lang="en-US" smtClean="0"/>
              <a:pPr/>
              <a:t>8/25/2022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A58F304-7EB6-4E9A-93BD-98FE11DF74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4.bin"/></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2.bin"/></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7.bin"/></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33400"/>
            <a:ext cx="7848600" cy="1752600"/>
          </a:xfrm>
        </p:spPr>
        <p:txBody>
          <a:bodyPr>
            <a:noAutofit/>
          </a:bodyPr>
          <a:lstStyle/>
          <a:p>
            <a:pPr algn="ctr"/>
            <a:r>
              <a:rPr lang="en-US" cap="none" dirty="0" smtClean="0">
                <a:solidFill>
                  <a:schemeClr val="tx1"/>
                </a:solidFill>
                <a:latin typeface="Berlin Sans FB Demi" pitchFamily="34" charset="0"/>
                <a:ea typeface="ＭＳ Ｐゴシック"/>
                <a:cs typeface="ＭＳ Ｐゴシック"/>
              </a:rPr>
              <a:t>Image Enhancement in the Spatial Domain</a:t>
            </a:r>
          </a:p>
        </p:txBody>
      </p:sp>
      <p:sp>
        <p:nvSpPr>
          <p:cNvPr id="3" name="Subtitle 2"/>
          <p:cNvSpPr>
            <a:spLocks noGrp="1"/>
          </p:cNvSpPr>
          <p:nvPr>
            <p:ph type="subTitle" idx="1"/>
          </p:nvPr>
        </p:nvSpPr>
        <p:spPr/>
        <p:txBody>
          <a:bodyPr/>
          <a:lstStyle/>
          <a:p>
            <a:endParaRPr lang="en-US"/>
          </a:p>
        </p:txBody>
      </p:sp>
      <p:pic>
        <p:nvPicPr>
          <p:cNvPr id="8" name="Picture 2"/>
          <p:cNvPicPr>
            <a:picLocks noChangeAspect="1" noChangeArrowheads="1"/>
          </p:cNvPicPr>
          <p:nvPr/>
        </p:nvPicPr>
        <p:blipFill>
          <a:blip r:embed="rId2" cstate="print"/>
          <a:srcRect/>
          <a:stretch>
            <a:fillRect/>
          </a:stretch>
        </p:blipFill>
        <p:spPr bwMode="auto">
          <a:xfrm>
            <a:off x="76200" y="37745"/>
            <a:ext cx="1097280" cy="1143427"/>
          </a:xfrm>
          <a:prstGeom prst="rect">
            <a:avLst/>
          </a:prstGeom>
          <a:noFill/>
          <a:ln w="9525">
            <a:noFill/>
            <a:miter lim="800000"/>
            <a:headEnd/>
            <a:tailEnd/>
          </a:ln>
        </p:spPr>
      </p:pic>
      <p:pic>
        <p:nvPicPr>
          <p:cNvPr id="10" name="Picture 1"/>
          <p:cNvPicPr>
            <a:picLocks noChangeAspect="1" noChangeArrowheads="1"/>
          </p:cNvPicPr>
          <p:nvPr/>
        </p:nvPicPr>
        <p:blipFill>
          <a:blip r:embed="rId3" cstate="print"/>
          <a:srcRect/>
          <a:stretch>
            <a:fillRect/>
          </a:stretch>
        </p:blipFill>
        <p:spPr bwMode="auto">
          <a:xfrm>
            <a:off x="1676400" y="2514600"/>
            <a:ext cx="6315075" cy="2657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458200" cy="1981200"/>
          </a:xfrm>
        </p:spPr>
        <p:txBody>
          <a:bodyPr>
            <a:noAutofit/>
          </a:bodyPr>
          <a:lstStyle/>
          <a:p>
            <a:pPr algn="ctr"/>
            <a:r>
              <a:rPr lang="en-US" altLang="zh-TW" sz="6000" b="1" dirty="0" smtClean="0">
                <a:solidFill>
                  <a:schemeClr val="bg1"/>
                </a:solidFill>
              </a:rPr>
              <a:t>Intensity Transformations </a:t>
            </a:r>
            <a:r>
              <a:rPr lang="en-US" altLang="zh-TW" sz="6600" b="1" dirty="0" smtClean="0">
                <a:solidFill>
                  <a:schemeClr val="bg1"/>
                </a:solidFill>
              </a:rPr>
              <a:t/>
            </a:r>
            <a:br>
              <a:rPr lang="en-US" altLang="zh-TW" sz="6600" b="1" dirty="0" smtClean="0">
                <a:solidFill>
                  <a:schemeClr val="bg1"/>
                </a:solidFill>
              </a:rPr>
            </a:br>
            <a:r>
              <a:rPr lang="en-US" altLang="zh-TW" sz="6600" b="1" dirty="0" smtClean="0">
                <a:solidFill>
                  <a:schemeClr val="bg1"/>
                </a:solidFill>
              </a:rPr>
              <a:t>(Point processing)</a:t>
            </a:r>
            <a:endParaRPr lang="en-US" sz="6600" dirty="0">
              <a:solidFill>
                <a:schemeClr val="bg1"/>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smtClean="0">
                <a:solidFill>
                  <a:srgbClr val="003399"/>
                </a:solidFill>
              </a:rPr>
              <a:t>Process of Median filter</a:t>
            </a:r>
          </a:p>
        </p:txBody>
      </p:sp>
      <p:sp>
        <p:nvSpPr>
          <p:cNvPr id="3" name="Content Placeholder 2"/>
          <p:cNvSpPr>
            <a:spLocks noGrp="1"/>
          </p:cNvSpPr>
          <p:nvPr>
            <p:ph sz="quarter" idx="1"/>
          </p:nvPr>
        </p:nvSpPr>
        <p:spPr>
          <a:xfrm>
            <a:off x="5410200" y="1600200"/>
            <a:ext cx="3355848" cy="4495800"/>
          </a:xfrm>
        </p:spPr>
        <p:txBody>
          <a:bodyPr>
            <a:normAutofit/>
          </a:bodyPr>
          <a:lstStyle/>
          <a:p>
            <a:pPr marL="342900" indent="-342900">
              <a:spcBef>
                <a:spcPct val="20000"/>
              </a:spcBef>
              <a:buFontTx/>
              <a:buBlip>
                <a:blip r:embed="rId2"/>
              </a:buBlip>
              <a:defRPr/>
            </a:pPr>
            <a:r>
              <a:rPr lang="en-US" dirty="0" smtClean="0"/>
              <a:t>Crop region of neighborhood</a:t>
            </a:r>
          </a:p>
          <a:p>
            <a:pPr marL="342900" indent="-342900">
              <a:spcBef>
                <a:spcPct val="20000"/>
              </a:spcBef>
              <a:buFontTx/>
              <a:buBlip>
                <a:blip r:embed="rId2"/>
              </a:buBlip>
              <a:defRPr/>
            </a:pPr>
            <a:r>
              <a:rPr lang="en-US" dirty="0" smtClean="0"/>
              <a:t>Sort the values of the pixel in the region</a:t>
            </a:r>
          </a:p>
          <a:p>
            <a:pPr marL="342900" indent="-342900">
              <a:spcBef>
                <a:spcPct val="20000"/>
              </a:spcBef>
              <a:buFontTx/>
              <a:buBlip>
                <a:blip r:embed="rId2"/>
              </a:buBlip>
              <a:defRPr/>
            </a:pPr>
            <a:r>
              <a:rPr lang="en-US" dirty="0" smtClean="0"/>
              <a:t>In the M x N mask the median is </a:t>
            </a:r>
            <a:br>
              <a:rPr lang="en-US" dirty="0" smtClean="0"/>
            </a:br>
            <a:r>
              <a:rPr lang="en-US" dirty="0" smtClean="0"/>
              <a:t>(M x N div 2) +1</a:t>
            </a:r>
          </a:p>
          <a:p>
            <a:endParaRPr lang="en-US" dirty="0" smtClean="0"/>
          </a:p>
        </p:txBody>
      </p:sp>
      <p:grpSp>
        <p:nvGrpSpPr>
          <p:cNvPr id="5" name="Group 79"/>
          <p:cNvGrpSpPr>
            <a:grpSpLocks/>
          </p:cNvGrpSpPr>
          <p:nvPr/>
        </p:nvGrpSpPr>
        <p:grpSpPr bwMode="auto">
          <a:xfrm>
            <a:off x="131762" y="1733550"/>
            <a:ext cx="5126038" cy="4819650"/>
            <a:chOff x="571472" y="1071546"/>
            <a:chExt cx="5125469" cy="4819679"/>
          </a:xfrm>
        </p:grpSpPr>
        <p:grpSp>
          <p:nvGrpSpPr>
            <p:cNvPr id="6" name="Group 77"/>
            <p:cNvGrpSpPr>
              <a:grpSpLocks/>
            </p:cNvGrpSpPr>
            <p:nvPr/>
          </p:nvGrpSpPr>
          <p:grpSpPr bwMode="auto">
            <a:xfrm>
              <a:off x="1357290" y="1071546"/>
              <a:ext cx="3429000" cy="3429000"/>
              <a:chOff x="1219200" y="1905000"/>
              <a:chExt cx="3429000" cy="3429000"/>
            </a:xfrm>
          </p:grpSpPr>
          <p:grpSp>
            <p:nvGrpSpPr>
              <p:cNvPr id="11" name="Group 26"/>
              <p:cNvGrpSpPr>
                <a:grpSpLocks/>
              </p:cNvGrpSpPr>
              <p:nvPr/>
            </p:nvGrpSpPr>
            <p:grpSpPr bwMode="auto">
              <a:xfrm>
                <a:off x="1905000" y="2590800"/>
                <a:ext cx="2057400" cy="2057400"/>
                <a:chOff x="528" y="2448"/>
                <a:chExt cx="1296" cy="1296"/>
              </a:xfrm>
            </p:grpSpPr>
            <p:sp>
              <p:nvSpPr>
                <p:cNvPr id="34" name="Rectangle 27"/>
                <p:cNvSpPr>
                  <a:spLocks noChangeArrowheads="1"/>
                </p:cNvSpPr>
                <p:nvPr/>
              </p:nvSpPr>
              <p:spPr bwMode="auto">
                <a:xfrm>
                  <a:off x="528"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sp>
              <p:nvSpPr>
                <p:cNvPr id="35" name="Rectangle 28"/>
                <p:cNvSpPr>
                  <a:spLocks noChangeArrowheads="1"/>
                </p:cNvSpPr>
                <p:nvPr/>
              </p:nvSpPr>
              <p:spPr bwMode="auto">
                <a:xfrm>
                  <a:off x="960"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36" name="Rectangle 29"/>
                <p:cNvSpPr>
                  <a:spLocks noChangeArrowheads="1"/>
                </p:cNvSpPr>
                <p:nvPr/>
              </p:nvSpPr>
              <p:spPr bwMode="auto">
                <a:xfrm>
                  <a:off x="1392" y="2448"/>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37" name="Rectangle 30"/>
                <p:cNvSpPr>
                  <a:spLocks noChangeArrowheads="1"/>
                </p:cNvSpPr>
                <p:nvPr/>
              </p:nvSpPr>
              <p:spPr bwMode="auto">
                <a:xfrm>
                  <a:off x="528"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38" name="Rectangle 31"/>
                <p:cNvSpPr>
                  <a:spLocks noChangeArrowheads="1"/>
                </p:cNvSpPr>
                <p:nvPr/>
              </p:nvSpPr>
              <p:spPr bwMode="auto">
                <a:xfrm>
                  <a:off x="960"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39" name="Rectangle 32"/>
                <p:cNvSpPr>
                  <a:spLocks noChangeArrowheads="1"/>
                </p:cNvSpPr>
                <p:nvPr/>
              </p:nvSpPr>
              <p:spPr bwMode="auto">
                <a:xfrm>
                  <a:off x="1392" y="2880"/>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0" name="Rectangle 33"/>
                <p:cNvSpPr>
                  <a:spLocks noChangeArrowheads="1"/>
                </p:cNvSpPr>
                <p:nvPr/>
              </p:nvSpPr>
              <p:spPr bwMode="auto">
                <a:xfrm>
                  <a:off x="528"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1" name="Rectangle 34"/>
                <p:cNvSpPr>
                  <a:spLocks noChangeArrowheads="1"/>
                </p:cNvSpPr>
                <p:nvPr/>
              </p:nvSpPr>
              <p:spPr bwMode="auto">
                <a:xfrm>
                  <a:off x="960"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a:p>
                  <a:pPr algn="ctr" fontAlgn="auto">
                    <a:spcBef>
                      <a:spcPts val="0"/>
                    </a:spcBef>
                    <a:spcAft>
                      <a:spcPts val="0"/>
                    </a:spcAft>
                    <a:defRPr/>
                  </a:pPr>
                  <a:endParaRPr lang="th-TH" sz="1400" kern="0">
                    <a:solidFill>
                      <a:sysClr val="windowText" lastClr="000000"/>
                    </a:solidFill>
                    <a:cs typeface="Times New Roman" pitchFamily="18" charset="0"/>
                  </a:endParaRPr>
                </a:p>
              </p:txBody>
            </p:sp>
            <p:sp>
              <p:nvSpPr>
                <p:cNvPr id="42" name="Rectangle 35"/>
                <p:cNvSpPr>
                  <a:spLocks noChangeArrowheads="1"/>
                </p:cNvSpPr>
                <p:nvPr/>
              </p:nvSpPr>
              <p:spPr bwMode="auto">
                <a:xfrm>
                  <a:off x="1392" y="3312"/>
                  <a:ext cx="432" cy="432"/>
                </a:xfrm>
                <a:prstGeom prst="rect">
                  <a:avLst/>
                </a:prstGeom>
                <a:solidFill>
                  <a:srgbClr val="FFFF66">
                    <a:alpha val="50000"/>
                  </a:srgbClr>
                </a:solid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1400" kern="0">
                    <a:solidFill>
                      <a:sysClr val="windowText" lastClr="000000"/>
                    </a:solidFill>
                    <a:cs typeface="Times New Roman" pitchFamily="18" charset="0"/>
                  </a:endParaRPr>
                </a:p>
              </p:txBody>
            </p:sp>
          </p:grpSp>
          <p:grpSp>
            <p:nvGrpSpPr>
              <p:cNvPr id="12" name="Group 4"/>
              <p:cNvGrpSpPr>
                <a:grpSpLocks/>
              </p:cNvGrpSpPr>
              <p:nvPr/>
            </p:nvGrpSpPr>
            <p:grpSpPr bwMode="auto">
              <a:xfrm>
                <a:off x="1219200" y="1905000"/>
                <a:ext cx="3429000" cy="3429000"/>
                <a:chOff x="2544" y="960"/>
                <a:chExt cx="2160" cy="2160"/>
              </a:xfrm>
            </p:grpSpPr>
            <p:sp>
              <p:nvSpPr>
                <p:cNvPr id="13" name="Rectangle 5"/>
                <p:cNvSpPr>
                  <a:spLocks noChangeArrowheads="1"/>
                </p:cNvSpPr>
                <p:nvPr/>
              </p:nvSpPr>
              <p:spPr bwMode="auto">
                <a:xfrm>
                  <a:off x="2976"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dirty="0">
                    <a:solidFill>
                      <a:sysClr val="windowText" lastClr="000000"/>
                    </a:solidFill>
                    <a:cs typeface="Times New Roman" pitchFamily="18" charset="0"/>
                  </a:endParaRPr>
                </a:p>
                <a:p>
                  <a:pPr algn="ctr" fontAlgn="auto">
                    <a:spcBef>
                      <a:spcPts val="0"/>
                    </a:spcBef>
                    <a:spcAft>
                      <a:spcPts val="0"/>
                    </a:spcAft>
                    <a:defRPr/>
                  </a:pPr>
                  <a:r>
                    <a:rPr lang="en-US" sz="2000" kern="0" dirty="0">
                      <a:solidFill>
                        <a:sysClr val="windowText" lastClr="000000"/>
                      </a:solidFill>
                      <a:cs typeface="Times New Roman" pitchFamily="18" charset="0"/>
                    </a:rPr>
                    <a:t>10</a:t>
                  </a:r>
                  <a:endParaRPr lang="th-TH" sz="2000" kern="0" dirty="0">
                    <a:solidFill>
                      <a:sysClr val="windowText" lastClr="000000"/>
                    </a:solidFill>
                    <a:cs typeface="Times New Roman" pitchFamily="18" charset="0"/>
                  </a:endParaRPr>
                </a:p>
              </p:txBody>
            </p:sp>
            <p:sp>
              <p:nvSpPr>
                <p:cNvPr id="14" name="Rectangle 6"/>
                <p:cNvSpPr>
                  <a:spLocks noChangeArrowheads="1"/>
                </p:cNvSpPr>
                <p:nvPr/>
              </p:nvSpPr>
              <p:spPr bwMode="auto">
                <a:xfrm>
                  <a:off x="3408"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15</a:t>
                  </a:r>
                  <a:endParaRPr lang="th-TH" sz="2000" kern="0">
                    <a:solidFill>
                      <a:sysClr val="windowText" lastClr="000000"/>
                    </a:solidFill>
                    <a:cs typeface="Times New Roman" pitchFamily="18" charset="0"/>
                  </a:endParaRPr>
                </a:p>
              </p:txBody>
            </p:sp>
            <p:sp>
              <p:nvSpPr>
                <p:cNvPr id="15" name="Rectangle 7"/>
                <p:cNvSpPr>
                  <a:spLocks noChangeArrowheads="1"/>
                </p:cNvSpPr>
                <p:nvPr/>
              </p:nvSpPr>
              <p:spPr bwMode="auto">
                <a:xfrm>
                  <a:off x="3840"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16" name="Rectangle 8"/>
                <p:cNvSpPr>
                  <a:spLocks noChangeArrowheads="1"/>
                </p:cNvSpPr>
                <p:nvPr/>
              </p:nvSpPr>
              <p:spPr bwMode="auto">
                <a:xfrm>
                  <a:off x="2976"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17" name="Rectangle 9"/>
                <p:cNvSpPr>
                  <a:spLocks noChangeArrowheads="1"/>
                </p:cNvSpPr>
                <p:nvPr/>
              </p:nvSpPr>
              <p:spPr bwMode="auto">
                <a:xfrm>
                  <a:off x="3408"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100</a:t>
                  </a:r>
                  <a:endParaRPr lang="th-TH" sz="2000" kern="0">
                    <a:solidFill>
                      <a:sysClr val="windowText" lastClr="000000"/>
                    </a:solidFill>
                    <a:cs typeface="Times New Roman" pitchFamily="18" charset="0"/>
                  </a:endParaRPr>
                </a:p>
              </p:txBody>
            </p:sp>
            <p:sp>
              <p:nvSpPr>
                <p:cNvPr id="18" name="Rectangle 10"/>
                <p:cNvSpPr>
                  <a:spLocks noChangeArrowheads="1"/>
                </p:cNvSpPr>
                <p:nvPr/>
              </p:nvSpPr>
              <p:spPr bwMode="auto">
                <a:xfrm>
                  <a:off x="3840"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19" name="Rectangle 11"/>
                <p:cNvSpPr>
                  <a:spLocks noChangeArrowheads="1"/>
                </p:cNvSpPr>
                <p:nvPr/>
              </p:nvSpPr>
              <p:spPr bwMode="auto">
                <a:xfrm>
                  <a:off x="2976"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20" name="Rectangle 12"/>
                <p:cNvSpPr>
                  <a:spLocks noChangeArrowheads="1"/>
                </p:cNvSpPr>
                <p:nvPr/>
              </p:nvSpPr>
              <p:spPr bwMode="auto">
                <a:xfrm>
                  <a:off x="3408"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a:p>
                  <a:pPr algn="ctr" fontAlgn="auto">
                    <a:spcBef>
                      <a:spcPts val="0"/>
                    </a:spcBef>
                    <a:spcAft>
                      <a:spcPts val="0"/>
                    </a:spcAft>
                    <a:defRPr/>
                  </a:pPr>
                  <a:r>
                    <a:rPr lang="en-US" sz="2000" kern="0">
                      <a:solidFill>
                        <a:sysClr val="windowText" lastClr="000000"/>
                      </a:solidFill>
                      <a:cs typeface="Times New Roman" pitchFamily="18" charset="0"/>
                    </a:rPr>
                    <a:t>20</a:t>
                  </a:r>
                  <a:endParaRPr lang="th-TH" sz="2000" kern="0">
                    <a:solidFill>
                      <a:sysClr val="windowText" lastClr="000000"/>
                    </a:solidFill>
                    <a:cs typeface="Times New Roman" pitchFamily="18" charset="0"/>
                  </a:endParaRPr>
                </a:p>
              </p:txBody>
            </p:sp>
            <p:sp>
              <p:nvSpPr>
                <p:cNvPr id="21" name="Rectangle 13"/>
                <p:cNvSpPr>
                  <a:spLocks noChangeArrowheads="1"/>
                </p:cNvSpPr>
                <p:nvPr/>
              </p:nvSpPr>
              <p:spPr bwMode="auto">
                <a:xfrm>
                  <a:off x="3840"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dirty="0">
                    <a:solidFill>
                      <a:sysClr val="windowText" lastClr="000000"/>
                    </a:solidFill>
                    <a:cs typeface="Times New Roman" pitchFamily="18" charset="0"/>
                  </a:endParaRPr>
                </a:p>
                <a:p>
                  <a:pPr algn="ctr" fontAlgn="auto">
                    <a:spcBef>
                      <a:spcPts val="0"/>
                    </a:spcBef>
                    <a:spcAft>
                      <a:spcPts val="0"/>
                    </a:spcAft>
                    <a:defRPr/>
                  </a:pPr>
                  <a:r>
                    <a:rPr lang="en-US" sz="2000" kern="0" dirty="0">
                      <a:solidFill>
                        <a:sysClr val="windowText" lastClr="000000"/>
                      </a:solidFill>
                      <a:cs typeface="Times New Roman" pitchFamily="18" charset="0"/>
                    </a:rPr>
                    <a:t>25</a:t>
                  </a:r>
                  <a:endParaRPr lang="th-TH" sz="2000" kern="0" dirty="0">
                    <a:solidFill>
                      <a:sysClr val="windowText" lastClr="000000"/>
                    </a:solidFill>
                    <a:cs typeface="Times New Roman" pitchFamily="18" charset="0"/>
                  </a:endParaRPr>
                </a:p>
              </p:txBody>
            </p:sp>
            <p:sp>
              <p:nvSpPr>
                <p:cNvPr id="22" name="Rectangle 14"/>
                <p:cNvSpPr>
                  <a:spLocks noChangeArrowheads="1"/>
                </p:cNvSpPr>
                <p:nvPr/>
              </p:nvSpPr>
              <p:spPr bwMode="auto">
                <a:xfrm>
                  <a:off x="2976"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3" name="Rectangle 15"/>
                <p:cNvSpPr>
                  <a:spLocks noChangeArrowheads="1"/>
                </p:cNvSpPr>
                <p:nvPr/>
              </p:nvSpPr>
              <p:spPr bwMode="auto">
                <a:xfrm>
                  <a:off x="3408"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4" name="Rectangle 16"/>
                <p:cNvSpPr>
                  <a:spLocks noChangeArrowheads="1"/>
                </p:cNvSpPr>
                <p:nvPr/>
              </p:nvSpPr>
              <p:spPr bwMode="auto">
                <a:xfrm>
                  <a:off x="3840" y="960"/>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5" name="Rectangle 17"/>
                <p:cNvSpPr>
                  <a:spLocks noChangeArrowheads="1"/>
                </p:cNvSpPr>
                <p:nvPr/>
              </p:nvSpPr>
              <p:spPr bwMode="auto">
                <a:xfrm>
                  <a:off x="2544"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6" name="Rectangle 18"/>
                <p:cNvSpPr>
                  <a:spLocks noChangeArrowheads="1"/>
                </p:cNvSpPr>
                <p:nvPr/>
              </p:nvSpPr>
              <p:spPr bwMode="auto">
                <a:xfrm>
                  <a:off x="2544"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7" name="Rectangle 19"/>
                <p:cNvSpPr>
                  <a:spLocks noChangeArrowheads="1"/>
                </p:cNvSpPr>
                <p:nvPr/>
              </p:nvSpPr>
              <p:spPr bwMode="auto">
                <a:xfrm>
                  <a:off x="2544"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8" name="Rectangle 20"/>
                <p:cNvSpPr>
                  <a:spLocks noChangeArrowheads="1"/>
                </p:cNvSpPr>
                <p:nvPr/>
              </p:nvSpPr>
              <p:spPr bwMode="auto">
                <a:xfrm>
                  <a:off x="2976"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29" name="Rectangle 21"/>
                <p:cNvSpPr>
                  <a:spLocks noChangeArrowheads="1"/>
                </p:cNvSpPr>
                <p:nvPr/>
              </p:nvSpPr>
              <p:spPr bwMode="auto">
                <a:xfrm>
                  <a:off x="3408"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30" name="Rectangle 22"/>
                <p:cNvSpPr>
                  <a:spLocks noChangeArrowheads="1"/>
                </p:cNvSpPr>
                <p:nvPr/>
              </p:nvSpPr>
              <p:spPr bwMode="auto">
                <a:xfrm>
                  <a:off x="4272" y="2256"/>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31" name="Rectangle 23"/>
                <p:cNvSpPr>
                  <a:spLocks noChangeArrowheads="1"/>
                </p:cNvSpPr>
                <p:nvPr/>
              </p:nvSpPr>
              <p:spPr bwMode="auto">
                <a:xfrm>
                  <a:off x="4272" y="1824"/>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32" name="Rectangle 24"/>
                <p:cNvSpPr>
                  <a:spLocks noChangeArrowheads="1"/>
                </p:cNvSpPr>
                <p:nvPr/>
              </p:nvSpPr>
              <p:spPr bwMode="auto">
                <a:xfrm>
                  <a:off x="4272" y="1392"/>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sp>
              <p:nvSpPr>
                <p:cNvPr id="33" name="Rectangle 25"/>
                <p:cNvSpPr>
                  <a:spLocks noChangeArrowheads="1"/>
                </p:cNvSpPr>
                <p:nvPr/>
              </p:nvSpPr>
              <p:spPr bwMode="auto">
                <a:xfrm>
                  <a:off x="3840" y="2688"/>
                  <a:ext cx="432" cy="432"/>
                </a:xfrm>
                <a:prstGeom prst="rect">
                  <a:avLst/>
                </a:prstGeom>
                <a:noFill/>
                <a:ln w="9525">
                  <a:solidFill>
                    <a:srgbClr val="000000"/>
                  </a:solidFill>
                  <a:miter lim="800000"/>
                  <a:headEnd/>
                  <a:tailEnd/>
                </a:ln>
                <a:effectLst/>
              </p:spPr>
              <p:txBody>
                <a:bodyPr wrap="none" anchor="ctr"/>
                <a:lstStyle/>
                <a:p>
                  <a:pPr algn="ctr" fontAlgn="auto">
                    <a:spcBef>
                      <a:spcPts val="0"/>
                    </a:spcBef>
                    <a:spcAft>
                      <a:spcPts val="0"/>
                    </a:spcAft>
                    <a:defRPr/>
                  </a:pPr>
                  <a:endParaRPr lang="en-US" sz="2000" kern="0">
                    <a:solidFill>
                      <a:sysClr val="windowText" lastClr="000000"/>
                    </a:solidFill>
                    <a:cs typeface="Times New Roman" pitchFamily="18" charset="0"/>
                  </a:endParaRPr>
                </a:p>
              </p:txBody>
            </p:sp>
          </p:grpSp>
        </p:grpSp>
        <p:sp>
          <p:nvSpPr>
            <p:cNvPr id="7" name="Text Box 36"/>
            <p:cNvSpPr txBox="1">
              <a:spLocks noChangeArrowheads="1"/>
            </p:cNvSpPr>
            <p:nvPr/>
          </p:nvSpPr>
          <p:spPr bwMode="auto">
            <a:xfrm>
              <a:off x="571472" y="4572004"/>
              <a:ext cx="5125469" cy="461966"/>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lgn="ctr" fontAlgn="auto">
                <a:spcBef>
                  <a:spcPts val="0"/>
                </a:spcBef>
                <a:spcAft>
                  <a:spcPts val="0"/>
                </a:spcAft>
                <a:defRPr/>
              </a:pPr>
              <a:r>
                <a:rPr lang="en-US" sz="2400" kern="0" dirty="0">
                  <a:solidFill>
                    <a:sysClr val="windowText" lastClr="000000"/>
                  </a:solidFill>
                </a:rPr>
                <a:t>10, 15, 20, 20, </a:t>
              </a:r>
              <a:r>
                <a:rPr lang="en-US" sz="2400" kern="0" dirty="0">
                  <a:solidFill>
                    <a:srgbClr val="FF3300"/>
                  </a:solidFill>
                </a:rPr>
                <a:t>20</a:t>
              </a:r>
              <a:r>
                <a:rPr lang="en-US" sz="2400" kern="0" dirty="0">
                  <a:solidFill>
                    <a:sysClr val="windowText" lastClr="000000"/>
                  </a:solidFill>
                </a:rPr>
                <a:t>, 20, 20, 25, 100</a:t>
              </a:r>
              <a:endParaRPr lang="th-TH" sz="2400" kern="0" dirty="0">
                <a:solidFill>
                  <a:sysClr val="windowText" lastClr="000000"/>
                </a:solidFill>
              </a:endParaRPr>
            </a:p>
          </p:txBody>
        </p:sp>
        <p:grpSp>
          <p:nvGrpSpPr>
            <p:cNvPr id="8" name="Group 78"/>
            <p:cNvGrpSpPr>
              <a:grpSpLocks/>
            </p:cNvGrpSpPr>
            <p:nvPr/>
          </p:nvGrpSpPr>
          <p:grpSpPr bwMode="auto">
            <a:xfrm>
              <a:off x="2785789" y="5143508"/>
              <a:ext cx="549214" cy="747717"/>
              <a:chOff x="2742939" y="5714996"/>
              <a:chExt cx="549214" cy="747717"/>
            </a:xfrm>
          </p:grpSpPr>
          <p:sp>
            <p:nvSpPr>
              <p:cNvPr id="9" name="Text Box 37"/>
              <p:cNvSpPr txBox="1">
                <a:spLocks noChangeArrowheads="1"/>
              </p:cNvSpPr>
              <p:nvPr/>
            </p:nvSpPr>
            <p:spPr bwMode="auto">
              <a:xfrm>
                <a:off x="2742939" y="5943597"/>
                <a:ext cx="549214" cy="519116"/>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800" kern="0" dirty="0">
                    <a:solidFill>
                      <a:sysClr val="windowText" lastClr="000000"/>
                    </a:solidFill>
                  </a:rPr>
                  <a:t>5</a:t>
                </a:r>
                <a:r>
                  <a:rPr lang="en-US" sz="2800" kern="0" baseline="30000" dirty="0">
                    <a:solidFill>
                      <a:sysClr val="windowText" lastClr="000000"/>
                    </a:solidFill>
                  </a:rPr>
                  <a:t>th</a:t>
                </a:r>
              </a:p>
            </p:txBody>
          </p:sp>
          <p:sp>
            <p:nvSpPr>
              <p:cNvPr id="10" name="Line 38"/>
              <p:cNvSpPr>
                <a:spLocks noChangeShapeType="1"/>
              </p:cNvSpPr>
              <p:nvPr/>
            </p:nvSpPr>
            <p:spPr bwMode="auto">
              <a:xfrm flipV="1">
                <a:off x="2971514" y="5714996"/>
                <a:ext cx="0" cy="304802"/>
              </a:xfrm>
              <a:prstGeom prst="line">
                <a:avLst/>
              </a:prstGeom>
              <a:noFill/>
              <a:ln w="38100">
                <a:solidFill>
                  <a:srgbClr val="000000"/>
                </a:solidFill>
                <a:round/>
                <a:headEnd/>
                <a:tailEnd type="triangle" w="med" len="med"/>
              </a:ln>
              <a:effectLst/>
            </p:spPr>
            <p:txBody>
              <a:bodyPr/>
              <a:lstStyle/>
              <a:p>
                <a:pPr fontAlgn="auto">
                  <a:spcBef>
                    <a:spcPts val="0"/>
                  </a:spcBef>
                  <a:spcAft>
                    <a:spcPts val="0"/>
                  </a:spcAft>
                  <a:defRPr/>
                </a:pPr>
                <a:endParaRPr lang="en-GB" kern="0">
                  <a:solidFill>
                    <a:sysClr val="windowText" lastClr="000000"/>
                  </a:solidFill>
                </a:endParaRPr>
              </a:p>
            </p:txBody>
          </p:sp>
        </p:gr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Median Filtering</a:t>
            </a:r>
          </a:p>
        </p:txBody>
      </p:sp>
      <p:sp>
        <p:nvSpPr>
          <p:cNvPr id="3" name="Content Placeholder 2"/>
          <p:cNvSpPr>
            <a:spLocks noGrp="1"/>
          </p:cNvSpPr>
          <p:nvPr>
            <p:ph sz="quarter" idx="1"/>
          </p:nvPr>
        </p:nvSpPr>
        <p:spPr>
          <a:xfrm>
            <a:off x="612648" y="1600200"/>
            <a:ext cx="8153400" cy="4953000"/>
          </a:xfrm>
        </p:spPr>
        <p:txBody>
          <a:bodyPr>
            <a:normAutofit fontScale="92500" lnSpcReduction="10000"/>
          </a:bodyPr>
          <a:lstStyle/>
          <a:p>
            <a:r>
              <a:rPr lang="en-US" dirty="0" smtClean="0"/>
              <a:t>Median filtering is particularly effective in the presence of impulse noise (salt and pepper noise).</a:t>
            </a:r>
          </a:p>
          <a:p>
            <a:r>
              <a:rPr lang="en-US" dirty="0" smtClean="0"/>
              <a:t>Unlike average filtering, median filtering does not blur too much image details.</a:t>
            </a:r>
          </a:p>
          <a:p>
            <a:r>
              <a:rPr lang="en-US" dirty="0" smtClean="0">
                <a:solidFill>
                  <a:srgbClr val="C00000"/>
                </a:solidFill>
              </a:rPr>
              <a:t>Advantages:</a:t>
            </a:r>
          </a:p>
          <a:p>
            <a:pPr lvl="1">
              <a:buClr>
                <a:srgbClr val="003399"/>
              </a:buClr>
              <a:buFont typeface="Wingdings" pitchFamily="2" charset="2"/>
              <a:buChar char="Ø"/>
            </a:pPr>
            <a:r>
              <a:rPr lang="en-US" dirty="0" smtClean="0"/>
              <a:t>Removes impulsive noise</a:t>
            </a:r>
          </a:p>
          <a:p>
            <a:pPr lvl="1">
              <a:buClr>
                <a:srgbClr val="003399"/>
              </a:buClr>
              <a:buFont typeface="Wingdings" pitchFamily="2" charset="2"/>
              <a:buChar char="Ø"/>
            </a:pPr>
            <a:r>
              <a:rPr lang="en-US" dirty="0" smtClean="0"/>
              <a:t>Preserves edges</a:t>
            </a:r>
          </a:p>
          <a:p>
            <a:r>
              <a:rPr lang="en-US" dirty="0" smtClean="0">
                <a:solidFill>
                  <a:srgbClr val="C00000"/>
                </a:solidFill>
              </a:rPr>
              <a:t>Disadvantages:</a:t>
            </a:r>
          </a:p>
          <a:p>
            <a:pPr lvl="1">
              <a:buClr>
                <a:srgbClr val="003399"/>
              </a:buClr>
              <a:buFont typeface="Wingdings" pitchFamily="2" charset="2"/>
              <a:buChar char="Ø"/>
            </a:pPr>
            <a:r>
              <a:rPr lang="en-US" dirty="0" smtClean="0"/>
              <a:t>performance poor when # of noise pixels in the window is greater than 1/2 # in the window</a:t>
            </a:r>
          </a:p>
          <a:p>
            <a:pPr lvl="1">
              <a:buClr>
                <a:srgbClr val="003399"/>
              </a:buClr>
              <a:buFont typeface="Wingdings" pitchFamily="2" charset="2"/>
              <a:buChar char="Ø"/>
            </a:pPr>
            <a:r>
              <a:rPr lang="en-US" dirty="0" smtClean="0"/>
              <a:t>performs poorly with Gaussian noise</a:t>
            </a:r>
          </a:p>
          <a:p>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cstate="print"/>
          <a:srcRect/>
          <a:stretch>
            <a:fillRect/>
          </a:stretch>
        </p:blipFill>
        <p:spPr bwMode="auto">
          <a:xfrm>
            <a:off x="685800" y="2133600"/>
            <a:ext cx="7772400" cy="2526297"/>
          </a:xfrm>
          <a:prstGeom prst="rect">
            <a:avLst/>
          </a:prstGeom>
          <a:noFill/>
          <a:ln w="9525">
            <a:noFill/>
            <a:miter lim="800000"/>
            <a:headEnd/>
            <a:tailEnd/>
          </a:ln>
        </p:spPr>
      </p:pic>
      <p:sp>
        <p:nvSpPr>
          <p:cNvPr id="5"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Median Filtering: </a:t>
            </a:r>
            <a:r>
              <a:rPr lang="en-US" sz="4000" b="1" dirty="0" smtClean="0">
                <a:solidFill>
                  <a:srgbClr val="C00000"/>
                </a:solidFill>
              </a:rPr>
              <a:t>Example</a:t>
            </a:r>
          </a:p>
        </p:txBody>
      </p:sp>
      <p:sp>
        <p:nvSpPr>
          <p:cNvPr id="6" name="TextBox 5"/>
          <p:cNvSpPr txBox="1"/>
          <p:nvPr/>
        </p:nvSpPr>
        <p:spPr>
          <a:xfrm>
            <a:off x="838200" y="5029200"/>
            <a:ext cx="7239000" cy="1015663"/>
          </a:xfrm>
          <a:prstGeom prst="rect">
            <a:avLst/>
          </a:prstGeom>
          <a:noFill/>
        </p:spPr>
        <p:txBody>
          <a:bodyPr wrap="square" rtlCol="0">
            <a:spAutoFit/>
          </a:bodyPr>
          <a:lstStyle/>
          <a:p>
            <a:pPr marL="342900" indent="-342900">
              <a:buAutoNum type="alphaLcParenR"/>
            </a:pPr>
            <a:r>
              <a:rPr lang="en-US" sz="2000" b="1" dirty="0" smtClean="0"/>
              <a:t>X-ray image of circuit board corrupted by salt-pepper noise  </a:t>
            </a:r>
          </a:p>
          <a:p>
            <a:pPr marL="342900" indent="-342900">
              <a:buAutoNum type="alphaLcParenR"/>
            </a:pPr>
            <a:r>
              <a:rPr lang="en-US" sz="2000" b="1" dirty="0" smtClean="0"/>
              <a:t>Noise reduction with a 3 x 3 averaging mask</a:t>
            </a:r>
          </a:p>
          <a:p>
            <a:pPr marL="342900" indent="-342900">
              <a:buAutoNum type="alphaLcParenR"/>
            </a:pPr>
            <a:r>
              <a:rPr lang="en-US" sz="2000" b="1" dirty="0" smtClean="0"/>
              <a:t>Noise reduction with a 3 x 3 median filter</a:t>
            </a:r>
            <a:endParaRPr lang="en-US" sz="2000" b="1"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Median Filtering: </a:t>
            </a:r>
            <a:r>
              <a:rPr lang="en-US" b="1" dirty="0" smtClean="0">
                <a:solidFill>
                  <a:srgbClr val="C00000"/>
                </a:solidFill>
              </a:rPr>
              <a:t>Example</a:t>
            </a:r>
            <a:endParaRPr lang="en-US" dirty="0"/>
          </a:p>
        </p:txBody>
      </p:sp>
      <p:pic>
        <p:nvPicPr>
          <p:cNvPr id="220162" name="Picture 2"/>
          <p:cNvPicPr>
            <a:picLocks noChangeAspect="1" noChangeArrowheads="1"/>
          </p:cNvPicPr>
          <p:nvPr/>
        </p:nvPicPr>
        <p:blipFill>
          <a:blip r:embed="rId2" cstate="print"/>
          <a:srcRect/>
          <a:stretch>
            <a:fillRect/>
          </a:stretch>
        </p:blipFill>
        <p:spPr bwMode="auto">
          <a:xfrm>
            <a:off x="533400" y="1905000"/>
            <a:ext cx="3840480" cy="3377625"/>
          </a:xfrm>
          <a:prstGeom prst="rect">
            <a:avLst/>
          </a:prstGeom>
          <a:noFill/>
          <a:ln w="9525">
            <a:noFill/>
            <a:miter lim="800000"/>
            <a:headEnd/>
            <a:tailEnd/>
          </a:ln>
        </p:spPr>
      </p:pic>
      <p:pic>
        <p:nvPicPr>
          <p:cNvPr id="220163" name="Picture 3"/>
          <p:cNvPicPr>
            <a:picLocks noChangeAspect="1" noChangeArrowheads="1"/>
          </p:cNvPicPr>
          <p:nvPr/>
        </p:nvPicPr>
        <p:blipFill>
          <a:blip r:embed="rId3" cstate="print"/>
          <a:srcRect/>
          <a:stretch>
            <a:fillRect/>
          </a:stretch>
        </p:blipFill>
        <p:spPr bwMode="auto">
          <a:xfrm>
            <a:off x="4876800" y="1905000"/>
            <a:ext cx="3840480" cy="3325904"/>
          </a:xfrm>
          <a:prstGeom prst="rect">
            <a:avLst/>
          </a:prstGeom>
          <a:noFill/>
          <a:ln w="9525">
            <a:noFill/>
            <a:miter lim="800000"/>
            <a:headEnd/>
            <a:tailEnd/>
          </a:ln>
        </p:spPr>
      </p:pic>
      <p:sp>
        <p:nvSpPr>
          <p:cNvPr id="6" name="Rectangle 5"/>
          <p:cNvSpPr/>
          <p:nvPr/>
        </p:nvSpPr>
        <p:spPr>
          <a:xfrm>
            <a:off x="2438400" y="5638800"/>
            <a:ext cx="5522409" cy="461665"/>
          </a:xfrm>
          <a:prstGeom prst="rect">
            <a:avLst/>
          </a:prstGeom>
        </p:spPr>
        <p:txBody>
          <a:bodyPr wrap="none">
            <a:spAutoFit/>
          </a:bodyPr>
          <a:lstStyle/>
          <a:p>
            <a:pPr marL="342900" indent="-342900"/>
            <a:r>
              <a:rPr lang="en-US" sz="2400" b="1" dirty="0" smtClean="0"/>
              <a:t>Noise reduction with a 3 x 3 median filter</a:t>
            </a:r>
            <a:endParaRPr lang="en-US" sz="2400" b="1" dirty="0"/>
          </a:p>
        </p:txBody>
      </p:sp>
      <p:cxnSp>
        <p:nvCxnSpPr>
          <p:cNvPr id="8" name="Straight Arrow Connector 7"/>
          <p:cNvCxnSpPr>
            <a:endCxn id="220163" idx="1"/>
          </p:cNvCxnSpPr>
          <p:nvPr/>
        </p:nvCxnSpPr>
        <p:spPr>
          <a:xfrm flipV="1">
            <a:off x="4495800" y="3567952"/>
            <a:ext cx="381000" cy="1344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Sharpening Spatial Filters</a:t>
            </a:r>
          </a:p>
        </p:txBody>
      </p:sp>
      <p:sp>
        <p:nvSpPr>
          <p:cNvPr id="3" name="Content Placeholder 2"/>
          <p:cNvSpPr>
            <a:spLocks noGrp="1"/>
          </p:cNvSpPr>
          <p:nvPr>
            <p:ph sz="quarter" idx="1"/>
          </p:nvPr>
        </p:nvSpPr>
        <p:spPr>
          <a:xfrm>
            <a:off x="612648" y="1600200"/>
            <a:ext cx="8153400" cy="3048000"/>
          </a:xfrm>
        </p:spPr>
        <p:txBody>
          <a:bodyPr/>
          <a:lstStyle/>
          <a:p>
            <a:r>
              <a:rPr kumimoji="1" lang="en-US" sz="2800" kern="0" dirty="0" smtClean="0"/>
              <a:t>The principal objective of sharpening is to </a:t>
            </a:r>
            <a:r>
              <a:rPr lang="en-US" b="1" dirty="0" smtClean="0">
                <a:solidFill>
                  <a:srgbClr val="C00000"/>
                </a:solidFill>
              </a:rPr>
              <a:t>highlight fine detail in an image</a:t>
            </a:r>
            <a:r>
              <a:rPr lang="en-US" dirty="0" smtClean="0">
                <a:solidFill>
                  <a:srgbClr val="C00000"/>
                </a:solidFill>
              </a:rPr>
              <a:t> </a:t>
            </a:r>
            <a:r>
              <a:rPr lang="en-US" dirty="0" smtClean="0"/>
              <a:t>or </a:t>
            </a:r>
            <a:r>
              <a:rPr lang="en-US" b="1" dirty="0" smtClean="0">
                <a:solidFill>
                  <a:srgbClr val="C00000"/>
                </a:solidFill>
              </a:rPr>
              <a:t>to enhance detail that has been blurred</a:t>
            </a:r>
            <a:r>
              <a:rPr lang="en-US" dirty="0" smtClean="0"/>
              <a:t>, either in error or as a natural effect of a particular method of image acquisition.</a:t>
            </a:r>
          </a:p>
          <a:p>
            <a:r>
              <a:rPr lang="en-US" dirty="0" smtClean="0"/>
              <a:t>First and second order derivatives are commonly used for sharpening:</a:t>
            </a:r>
          </a:p>
          <a:p>
            <a:endParaRPr lang="en-US" dirty="0" smtClean="0"/>
          </a:p>
          <a:p>
            <a:endParaRPr lang="en-US" dirty="0"/>
          </a:p>
        </p:txBody>
      </p:sp>
      <p:pic>
        <p:nvPicPr>
          <p:cNvPr id="106498" name="Picture 2"/>
          <p:cNvPicPr>
            <a:picLocks noChangeAspect="1" noChangeArrowheads="1"/>
          </p:cNvPicPr>
          <p:nvPr/>
        </p:nvPicPr>
        <p:blipFill>
          <a:blip r:embed="rId2" cstate="print"/>
          <a:srcRect/>
          <a:stretch>
            <a:fillRect/>
          </a:stretch>
        </p:blipFill>
        <p:spPr bwMode="auto">
          <a:xfrm>
            <a:off x="1676400" y="4419600"/>
            <a:ext cx="5038725" cy="2085975"/>
          </a:xfrm>
          <a:prstGeom prst="rect">
            <a:avLst/>
          </a:prstGeom>
          <a:solidFill>
            <a:srgbClr val="0070C0"/>
          </a:solid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Blurring vs. Sharpening</a:t>
            </a:r>
          </a:p>
        </p:txBody>
      </p:sp>
      <p:sp>
        <p:nvSpPr>
          <p:cNvPr id="3" name="Content Placeholder 2"/>
          <p:cNvSpPr>
            <a:spLocks noGrp="1"/>
          </p:cNvSpPr>
          <p:nvPr>
            <p:ph sz="quarter" idx="1"/>
          </p:nvPr>
        </p:nvSpPr>
        <p:spPr/>
        <p:txBody>
          <a:bodyPr/>
          <a:lstStyle/>
          <a:p>
            <a:pPr>
              <a:defRPr/>
            </a:pPr>
            <a:r>
              <a:rPr lang="en-US" dirty="0" smtClean="0"/>
              <a:t>As we know that blurring can be done in spatial domain by </a:t>
            </a:r>
            <a:r>
              <a:rPr lang="en-US" b="1" dirty="0" smtClean="0">
                <a:solidFill>
                  <a:srgbClr val="C00000"/>
                </a:solidFill>
              </a:rPr>
              <a:t>pixel averaging </a:t>
            </a:r>
            <a:r>
              <a:rPr lang="en-US" dirty="0" smtClean="0"/>
              <a:t>in a neighbors </a:t>
            </a:r>
          </a:p>
          <a:p>
            <a:pPr>
              <a:defRPr/>
            </a:pPr>
            <a:endParaRPr lang="en-US" dirty="0" smtClean="0"/>
          </a:p>
          <a:p>
            <a:pPr>
              <a:defRPr/>
            </a:pPr>
            <a:r>
              <a:rPr lang="en-US" dirty="0" smtClean="0"/>
              <a:t>since </a:t>
            </a:r>
            <a:r>
              <a:rPr lang="en-US" b="1" dirty="0" smtClean="0">
                <a:solidFill>
                  <a:srgbClr val="C00000"/>
                </a:solidFill>
              </a:rPr>
              <a:t>averaging is analogous to integration</a:t>
            </a:r>
          </a:p>
          <a:p>
            <a:pPr>
              <a:defRPr/>
            </a:pPr>
            <a:endParaRPr lang="en-US" b="1" dirty="0" smtClean="0">
              <a:solidFill>
                <a:srgbClr val="C00000"/>
              </a:solidFill>
            </a:endParaRPr>
          </a:p>
          <a:p>
            <a:pPr>
              <a:defRPr/>
            </a:pPr>
            <a:r>
              <a:rPr lang="en-GB" dirty="0" smtClean="0"/>
              <a:t>Therefore, logically it can be concluded that </a:t>
            </a:r>
            <a:r>
              <a:rPr lang="en-US" dirty="0" smtClean="0"/>
              <a:t>the sharpening must be accomplished by </a:t>
            </a:r>
            <a:r>
              <a:rPr lang="en-US" b="1" dirty="0" smtClean="0">
                <a:solidFill>
                  <a:srgbClr val="C00000"/>
                </a:solidFill>
                <a:effectLst>
                  <a:outerShdw blurRad="38100" dist="38100" dir="2700000" algn="tl">
                    <a:srgbClr val="C0C0C0"/>
                  </a:outerShdw>
                </a:effectLst>
              </a:rPr>
              <a:t>spatial differentiation.</a:t>
            </a:r>
            <a:endParaRPr lang="th-TH" b="1" dirty="0" smtClean="0">
              <a:solidFill>
                <a:srgbClr val="C00000"/>
              </a:solidFill>
              <a:effectLst>
                <a:outerShdw blurRad="38100" dist="38100" dir="2700000" algn="tl">
                  <a:srgbClr val="C0C0C0"/>
                </a:outerShdw>
              </a:effectLst>
            </a:endParaRPr>
          </a:p>
          <a:p>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Derivative operator</a:t>
            </a:r>
          </a:p>
        </p:txBody>
      </p:sp>
      <p:sp>
        <p:nvSpPr>
          <p:cNvPr id="3" name="Content Placeholder 2"/>
          <p:cNvSpPr>
            <a:spLocks noGrp="1"/>
          </p:cNvSpPr>
          <p:nvPr>
            <p:ph sz="quarter" idx="1"/>
          </p:nvPr>
        </p:nvSpPr>
        <p:spPr/>
        <p:txBody>
          <a:bodyPr/>
          <a:lstStyle/>
          <a:p>
            <a:r>
              <a:rPr lang="en-US" sz="2800" dirty="0" smtClean="0"/>
              <a:t>The strength of the response of a derivative operator is proportional to the degree of discontinuity of the image at the point at which the operator is applied.</a:t>
            </a:r>
          </a:p>
          <a:p>
            <a:r>
              <a:rPr lang="en-US" sz="2800" dirty="0" smtClean="0"/>
              <a:t>thus, image differentiation </a:t>
            </a:r>
          </a:p>
          <a:p>
            <a:pPr lvl="1"/>
            <a:r>
              <a:rPr lang="en-US" sz="2800" dirty="0" smtClean="0"/>
              <a:t>enhances edges and other discontinuities (noise)</a:t>
            </a:r>
          </a:p>
          <a:p>
            <a:pPr lvl="1"/>
            <a:r>
              <a:rPr lang="en-US" sz="2800" dirty="0" smtClean="0"/>
              <a:t>deemphasizes area with slowly varying gray-level values.</a:t>
            </a:r>
            <a:endParaRPr lang="th-TH" sz="2800" dirty="0" smtClean="0"/>
          </a:p>
          <a:p>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First-order derivative</a:t>
            </a:r>
          </a:p>
        </p:txBody>
      </p:sp>
      <p:sp>
        <p:nvSpPr>
          <p:cNvPr id="3" name="Content Placeholder 2"/>
          <p:cNvSpPr>
            <a:spLocks noGrp="1"/>
          </p:cNvSpPr>
          <p:nvPr>
            <p:ph sz="quarter" idx="1"/>
          </p:nvPr>
        </p:nvSpPr>
        <p:spPr>
          <a:xfrm>
            <a:off x="228600" y="1752600"/>
            <a:ext cx="8534400" cy="1066800"/>
          </a:xfrm>
        </p:spPr>
        <p:txBody>
          <a:bodyPr>
            <a:normAutofit/>
          </a:bodyPr>
          <a:lstStyle/>
          <a:p>
            <a:r>
              <a:rPr lang="en-US" dirty="0" smtClean="0"/>
              <a:t>a basic definition of the first-order derivative of a one-dimensional function f(x) is the difference</a:t>
            </a:r>
            <a:endParaRPr lang="en-US" dirty="0"/>
          </a:p>
        </p:txBody>
      </p:sp>
      <p:graphicFrame>
        <p:nvGraphicFramePr>
          <p:cNvPr id="107522" name="Object 4"/>
          <p:cNvGraphicFramePr>
            <a:graphicFrameLocks noChangeAspect="1"/>
          </p:cNvGraphicFramePr>
          <p:nvPr/>
        </p:nvGraphicFramePr>
        <p:xfrm>
          <a:off x="2438400" y="2867758"/>
          <a:ext cx="4311650" cy="1323242"/>
        </p:xfrm>
        <a:graphic>
          <a:graphicData uri="http://schemas.openxmlformats.org/presentationml/2006/ole">
            <p:oleObj spid="_x0000_s107522" name="Equation" r:id="rId3" imgW="1282680" imgH="393480" progId="Equation.3">
              <p:embed/>
            </p:oleObj>
          </a:graphicData>
        </a:graphic>
      </p:graphicFrame>
      <p:pic>
        <p:nvPicPr>
          <p:cNvPr id="107523" name="Picture 3"/>
          <p:cNvPicPr>
            <a:picLocks noChangeAspect="1" noChangeArrowheads="1"/>
          </p:cNvPicPr>
          <p:nvPr/>
        </p:nvPicPr>
        <p:blipFill>
          <a:blip r:embed="rId4" cstate="print"/>
          <a:srcRect/>
          <a:stretch>
            <a:fillRect/>
          </a:stretch>
        </p:blipFill>
        <p:spPr bwMode="auto">
          <a:xfrm>
            <a:off x="1828800" y="4267200"/>
            <a:ext cx="5029200" cy="2414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Second-order derivative</a:t>
            </a:r>
          </a:p>
        </p:txBody>
      </p:sp>
      <p:sp>
        <p:nvSpPr>
          <p:cNvPr id="3" name="Content Placeholder 2"/>
          <p:cNvSpPr>
            <a:spLocks noGrp="1"/>
          </p:cNvSpPr>
          <p:nvPr>
            <p:ph sz="quarter" idx="1"/>
          </p:nvPr>
        </p:nvSpPr>
        <p:spPr>
          <a:xfrm>
            <a:off x="612648" y="1600200"/>
            <a:ext cx="8074152" cy="1143000"/>
          </a:xfrm>
        </p:spPr>
        <p:txBody>
          <a:bodyPr>
            <a:normAutofit/>
          </a:bodyPr>
          <a:lstStyle/>
          <a:p>
            <a:r>
              <a:rPr lang="en-US" dirty="0" smtClean="0"/>
              <a:t>similarly, we define the second-order derivative of a one-dimensional function f(x) is the difference</a:t>
            </a:r>
          </a:p>
          <a:p>
            <a:endParaRPr lang="en-US" dirty="0" smtClean="0"/>
          </a:p>
          <a:p>
            <a:endParaRPr lang="en-US" dirty="0"/>
          </a:p>
        </p:txBody>
      </p:sp>
      <p:graphicFrame>
        <p:nvGraphicFramePr>
          <p:cNvPr id="108546" name="Object 4"/>
          <p:cNvGraphicFramePr>
            <a:graphicFrameLocks noChangeAspect="1"/>
          </p:cNvGraphicFramePr>
          <p:nvPr/>
        </p:nvGraphicFramePr>
        <p:xfrm>
          <a:off x="1219200" y="2667000"/>
          <a:ext cx="6550025" cy="1333242"/>
        </p:xfrm>
        <a:graphic>
          <a:graphicData uri="http://schemas.openxmlformats.org/presentationml/2006/ole">
            <p:oleObj spid="_x0000_s108546" name="Equation" r:id="rId3" imgW="2057400" imgH="419040" progId="Equation.3">
              <p:embed/>
            </p:oleObj>
          </a:graphicData>
        </a:graphic>
      </p:graphicFrame>
      <p:pic>
        <p:nvPicPr>
          <p:cNvPr id="108547" name="Picture 3"/>
          <p:cNvPicPr>
            <a:picLocks noChangeAspect="1" noChangeArrowheads="1"/>
          </p:cNvPicPr>
          <p:nvPr/>
        </p:nvPicPr>
        <p:blipFill>
          <a:blip r:embed="rId4" cstate="print"/>
          <a:srcRect/>
          <a:stretch>
            <a:fillRect/>
          </a:stretch>
        </p:blipFill>
        <p:spPr bwMode="auto">
          <a:xfrm>
            <a:off x="2133600" y="4191000"/>
            <a:ext cx="4648200" cy="258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solidFill>
                  <a:srgbClr val="003399"/>
                </a:solidFill>
              </a:rPr>
              <a:t>Response of First and Second order derivatives</a:t>
            </a:r>
          </a:p>
        </p:txBody>
      </p:sp>
      <p:sp>
        <p:nvSpPr>
          <p:cNvPr id="3" name="Content Placeholder 2"/>
          <p:cNvSpPr>
            <a:spLocks noGrp="1"/>
          </p:cNvSpPr>
          <p:nvPr>
            <p:ph sz="quarter" idx="1"/>
          </p:nvPr>
        </p:nvSpPr>
        <p:spPr/>
        <p:txBody>
          <a:bodyPr>
            <a:normAutofit fontScale="92500"/>
          </a:bodyPr>
          <a:lstStyle/>
          <a:p>
            <a:pPr>
              <a:lnSpc>
                <a:spcPct val="90000"/>
              </a:lnSpc>
              <a:buNone/>
            </a:pPr>
            <a:r>
              <a:rPr lang="en-US" sz="3300" dirty="0" smtClean="0"/>
              <a:t>Response of first order derivative is:</a:t>
            </a:r>
          </a:p>
          <a:p>
            <a:pPr lvl="1">
              <a:lnSpc>
                <a:spcPct val="90000"/>
              </a:lnSpc>
              <a:buClr>
                <a:srgbClr val="003399"/>
              </a:buClr>
              <a:buSzPct val="80000"/>
              <a:buFont typeface="Wingdings" pitchFamily="2" charset="2"/>
              <a:buChar char="Ø"/>
            </a:pPr>
            <a:r>
              <a:rPr lang="en-US" sz="3000" dirty="0" smtClean="0"/>
              <a:t>zero in flat segments (area of constant grey values)</a:t>
            </a:r>
          </a:p>
          <a:p>
            <a:pPr lvl="1">
              <a:lnSpc>
                <a:spcPct val="90000"/>
              </a:lnSpc>
              <a:buClr>
                <a:srgbClr val="003399"/>
              </a:buClr>
              <a:buSzPct val="80000"/>
              <a:buFont typeface="Wingdings" pitchFamily="2" charset="2"/>
              <a:buChar char="Ø"/>
            </a:pPr>
            <a:r>
              <a:rPr lang="en-US" sz="3000" dirty="0" smtClean="0"/>
              <a:t>Non zero at the onset of a grey level step or ramp</a:t>
            </a:r>
          </a:p>
          <a:p>
            <a:pPr lvl="1">
              <a:lnSpc>
                <a:spcPct val="90000"/>
              </a:lnSpc>
              <a:buClr>
                <a:srgbClr val="003399"/>
              </a:buClr>
              <a:buSzPct val="80000"/>
              <a:buFont typeface="Wingdings" pitchFamily="2" charset="2"/>
              <a:buChar char="Ø"/>
            </a:pPr>
            <a:r>
              <a:rPr lang="en-US" sz="3000" dirty="0" smtClean="0"/>
              <a:t>Non zero along ramps </a:t>
            </a:r>
          </a:p>
          <a:p>
            <a:pPr>
              <a:lnSpc>
                <a:spcPct val="90000"/>
              </a:lnSpc>
            </a:pPr>
            <a:endParaRPr lang="en-US" sz="3300" dirty="0" smtClean="0"/>
          </a:p>
          <a:p>
            <a:pPr>
              <a:lnSpc>
                <a:spcPct val="90000"/>
              </a:lnSpc>
              <a:buNone/>
            </a:pPr>
            <a:r>
              <a:rPr lang="en-US" sz="3300" dirty="0" smtClean="0"/>
              <a:t>Response of second order derivative is:</a:t>
            </a:r>
          </a:p>
          <a:p>
            <a:pPr lvl="1">
              <a:lnSpc>
                <a:spcPct val="90000"/>
              </a:lnSpc>
              <a:buClr>
                <a:srgbClr val="003399"/>
              </a:buClr>
              <a:buSzPct val="80000"/>
              <a:buFont typeface="Wingdings" pitchFamily="2" charset="2"/>
              <a:buChar char="Ø"/>
            </a:pPr>
            <a:r>
              <a:rPr lang="en-US" sz="3000" dirty="0" smtClean="0"/>
              <a:t>Zero in flat areas</a:t>
            </a:r>
          </a:p>
          <a:p>
            <a:pPr lvl="1">
              <a:lnSpc>
                <a:spcPct val="90000"/>
              </a:lnSpc>
              <a:buClr>
                <a:srgbClr val="003399"/>
              </a:buClr>
              <a:buSzPct val="80000"/>
              <a:buFont typeface="Wingdings" pitchFamily="2" charset="2"/>
              <a:buChar char="Ø"/>
            </a:pPr>
            <a:r>
              <a:rPr lang="en-US" sz="3000" dirty="0" smtClean="0"/>
              <a:t>Non zero at the onset of a grey level step or ramp</a:t>
            </a:r>
          </a:p>
          <a:p>
            <a:pPr lvl="1">
              <a:lnSpc>
                <a:spcPct val="90000"/>
              </a:lnSpc>
              <a:buClr>
                <a:srgbClr val="003399"/>
              </a:buClr>
              <a:buSzPct val="80000"/>
              <a:buFont typeface="Wingdings" pitchFamily="2" charset="2"/>
              <a:buChar char="Ø"/>
            </a:pPr>
            <a:r>
              <a:rPr lang="en-US" sz="3000" dirty="0" smtClean="0"/>
              <a:t>Zero along ramps of constant slope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Intensity Transformation</a:t>
            </a:r>
          </a:p>
        </p:txBody>
      </p:sp>
      <p:sp>
        <p:nvSpPr>
          <p:cNvPr id="3" name="Content Placeholder 2"/>
          <p:cNvSpPr>
            <a:spLocks noGrp="1"/>
          </p:cNvSpPr>
          <p:nvPr>
            <p:ph sz="quarter" idx="1"/>
          </p:nvPr>
        </p:nvSpPr>
        <p:spPr/>
        <p:txBody>
          <a:bodyPr/>
          <a:lstStyle/>
          <a:p>
            <a:pPr>
              <a:defRPr/>
            </a:pPr>
            <a:r>
              <a:rPr lang="en-US" sz="2800" b="1" dirty="0" smtClean="0">
                <a:solidFill>
                  <a:srgbClr val="003399"/>
                </a:solidFill>
              </a:rPr>
              <a:t>Simplest T </a:t>
            </a:r>
            <a:r>
              <a:rPr lang="en-US" sz="2800" dirty="0" smtClean="0"/>
              <a:t>: operates on neighborhood of 1x1</a:t>
            </a:r>
          </a:p>
          <a:p>
            <a:pPr>
              <a:defRPr/>
            </a:pPr>
            <a:r>
              <a:rPr lang="en-US" sz="2800" dirty="0" smtClean="0"/>
              <a:t>Then, it becomes </a:t>
            </a:r>
            <a:r>
              <a:rPr lang="en-US" sz="2800" b="1" dirty="0" smtClean="0"/>
              <a:t>intensity transformation</a:t>
            </a:r>
          </a:p>
          <a:p>
            <a:pPr>
              <a:lnSpc>
                <a:spcPct val="90000"/>
              </a:lnSpc>
            </a:pP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g</a:t>
            </a:r>
            <a:r>
              <a:rPr lang="en-US" sz="2800" dirty="0" smtClean="0">
                <a:solidFill>
                  <a:srgbClr val="C00000"/>
                </a:solidFill>
              </a:rPr>
              <a:t> </a:t>
            </a:r>
            <a:r>
              <a:rPr lang="en-US" sz="2800" dirty="0" smtClean="0"/>
              <a:t>depends on only the value of </a:t>
            </a: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f</a:t>
            </a:r>
            <a:r>
              <a:rPr lang="en-US" sz="2800" dirty="0" smtClean="0"/>
              <a:t> at </a:t>
            </a: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r>
              <a:rPr lang="en-US"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p>
          <a:p>
            <a:pPr>
              <a:lnSpc>
                <a:spcPct val="90000"/>
              </a:lnSpc>
            </a:pP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T</a:t>
            </a:r>
            <a:r>
              <a:rPr lang="en-US" sz="2800" dirty="0" smtClean="0">
                <a:solidFill>
                  <a:srgbClr val="C00000"/>
                </a:solidFill>
              </a:rPr>
              <a:t> </a:t>
            </a:r>
            <a:r>
              <a:rPr lang="en-US" sz="2800" dirty="0" smtClean="0"/>
              <a:t>= gray level (or intensity or mapping) transformation function</a:t>
            </a:r>
          </a:p>
          <a:p>
            <a:pPr algn="ctr">
              <a:lnSpc>
                <a:spcPct val="90000"/>
              </a:lnSpc>
              <a:buFontTx/>
              <a:buNone/>
            </a:pPr>
            <a:r>
              <a:rPr lang="en-US" sz="28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s = T(r)</a:t>
            </a:r>
          </a:p>
          <a:p>
            <a:pPr>
              <a:lnSpc>
                <a:spcPct val="90000"/>
              </a:lnSpc>
            </a:pPr>
            <a:r>
              <a:rPr lang="en-US" sz="2800" dirty="0" smtClean="0"/>
              <a:t>Where </a:t>
            </a:r>
          </a:p>
          <a:p>
            <a:pPr lvl="1">
              <a:lnSpc>
                <a:spcPct val="90000"/>
              </a:lnSpc>
            </a:pP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r</a:t>
            </a:r>
            <a:r>
              <a:rPr lang="en-US" sz="2400" dirty="0" smtClean="0"/>
              <a:t> = gray level of </a:t>
            </a: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f(</a:t>
            </a:r>
            <a:r>
              <a:rPr lang="en-US" sz="32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p>
          <a:p>
            <a:pPr lvl="1">
              <a:lnSpc>
                <a:spcPct val="90000"/>
              </a:lnSpc>
            </a:pPr>
            <a:r>
              <a:rPr lang="en-US"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s</a:t>
            </a:r>
            <a:r>
              <a:rPr lang="en-US" sz="2400" dirty="0" smtClean="0"/>
              <a:t> = gray level of </a:t>
            </a: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g(</a:t>
            </a:r>
            <a:r>
              <a:rPr lang="en-US" sz="32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endParaRPr lang="th-TH"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endParaRPr>
          </a:p>
          <a:p>
            <a:endParaRPr lang="en-US" dirty="0"/>
          </a:p>
        </p:txBody>
      </p:sp>
      <p:pic>
        <p:nvPicPr>
          <p:cNvPr id="23553" name="Picture 1"/>
          <p:cNvPicPr>
            <a:picLocks noChangeAspect="1" noChangeArrowheads="1"/>
          </p:cNvPicPr>
          <p:nvPr/>
        </p:nvPicPr>
        <p:blipFill>
          <a:blip r:embed="rId2" cstate="print"/>
          <a:srcRect/>
          <a:stretch>
            <a:fillRect/>
          </a:stretch>
        </p:blipFill>
        <p:spPr bwMode="auto">
          <a:xfrm>
            <a:off x="4648200" y="4648200"/>
            <a:ext cx="4257675" cy="1763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12648" y="228600"/>
            <a:ext cx="8153400" cy="990600"/>
          </a:xfrm>
        </p:spPr>
        <p:txBody>
          <a:bodyPr>
            <a:normAutofit/>
          </a:bodyPr>
          <a:lstStyle/>
          <a:p>
            <a:r>
              <a:rPr lang="en-US" sz="3200" b="1" dirty="0" smtClean="0">
                <a:solidFill>
                  <a:srgbClr val="003399"/>
                </a:solidFill>
              </a:rPr>
              <a:t>First and Second Order Derivatives: Example</a:t>
            </a:r>
          </a:p>
        </p:txBody>
      </p:sp>
      <p:pic>
        <p:nvPicPr>
          <p:cNvPr id="8" name="Picture 2"/>
          <p:cNvPicPr>
            <a:picLocks noChangeAspect="1" noChangeArrowheads="1"/>
          </p:cNvPicPr>
          <p:nvPr/>
        </p:nvPicPr>
        <p:blipFill>
          <a:blip r:embed="rId3" cstate="print"/>
          <a:srcRect/>
          <a:stretch>
            <a:fillRect/>
          </a:stretch>
        </p:blipFill>
        <p:spPr bwMode="auto">
          <a:xfrm>
            <a:off x="52388" y="1600200"/>
            <a:ext cx="9039225"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t="54762"/>
          <a:stretch>
            <a:fillRect/>
          </a:stretch>
        </p:blipFill>
        <p:spPr bwMode="auto">
          <a:xfrm>
            <a:off x="381000" y="1676400"/>
            <a:ext cx="8128979" cy="4343400"/>
          </a:xfrm>
          <a:prstGeom prst="rect">
            <a:avLst/>
          </a:prstGeom>
          <a:noFill/>
          <a:ln w="9525">
            <a:noFill/>
            <a:miter lim="800000"/>
            <a:headEnd/>
            <a:tailEnd/>
          </a:ln>
        </p:spPr>
      </p:pic>
      <p:sp>
        <p:nvSpPr>
          <p:cNvPr id="5" name="Title 1"/>
          <p:cNvSpPr>
            <a:spLocks noGrp="1"/>
          </p:cNvSpPr>
          <p:nvPr>
            <p:ph type="title"/>
          </p:nvPr>
        </p:nvSpPr>
        <p:spPr>
          <a:xfrm>
            <a:off x="612648" y="228600"/>
            <a:ext cx="8153400" cy="990600"/>
          </a:xfrm>
        </p:spPr>
        <p:txBody>
          <a:bodyPr>
            <a:normAutofit fontScale="90000"/>
          </a:bodyPr>
          <a:lstStyle/>
          <a:p>
            <a:r>
              <a:rPr lang="en-US" sz="3200" b="1" dirty="0" smtClean="0">
                <a:solidFill>
                  <a:srgbClr val="003399"/>
                </a:solidFill>
              </a:rPr>
              <a:t>First and Second Order Derivatives: Example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609600" y="1676400"/>
            <a:ext cx="8153400" cy="4953000"/>
          </a:xfrm>
        </p:spPr>
        <p:txBody>
          <a:bodyPr>
            <a:normAutofit fontScale="92500" lnSpcReduction="10000"/>
          </a:bodyPr>
          <a:lstStyle/>
          <a:p>
            <a:pPr>
              <a:defRPr/>
            </a:pPr>
            <a:r>
              <a:rPr lang="en-GB" sz="3200" b="1" dirty="0" smtClean="0">
                <a:solidFill>
                  <a:srgbClr val="C00000"/>
                </a:solidFill>
              </a:rPr>
              <a:t>Analysis</a:t>
            </a:r>
          </a:p>
          <a:p>
            <a:pPr marL="457200" indent="-457200">
              <a:buClr>
                <a:schemeClr val="tx2">
                  <a:lumMod val="75000"/>
                </a:schemeClr>
              </a:buClr>
              <a:buSzPct val="120000"/>
              <a:buFont typeface="+mj-lt"/>
              <a:buAutoNum type="arabicParenR"/>
              <a:defRPr/>
            </a:pPr>
            <a:r>
              <a:rPr lang="en-US" sz="3200" dirty="0" smtClean="0"/>
              <a:t>The 1st-order derivative is nonzero along the entire ramp, while the 2nd-order derivative is nonzero only at the onset and end of the ramp.</a:t>
            </a:r>
          </a:p>
          <a:p>
            <a:pPr marL="457200" indent="-457200">
              <a:buClr>
                <a:schemeClr val="tx2">
                  <a:lumMod val="75000"/>
                </a:schemeClr>
              </a:buClr>
              <a:buSzPct val="120000"/>
              <a:buFont typeface="+mj-lt"/>
              <a:buAutoNum type="arabicParenR"/>
              <a:defRPr/>
            </a:pPr>
            <a:r>
              <a:rPr lang="en-GB" sz="3200" dirty="0" smtClean="0"/>
              <a:t>Edges in an image represent this type (ramp) of transition. Therefore,</a:t>
            </a:r>
            <a:br>
              <a:rPr lang="en-GB" sz="3200" dirty="0" smtClean="0"/>
            </a:br>
            <a:r>
              <a:rPr lang="en-US" sz="3200" b="1" dirty="0" smtClean="0">
                <a:solidFill>
                  <a:srgbClr val="C00000"/>
                </a:solidFill>
              </a:rPr>
              <a:t>1</a:t>
            </a:r>
            <a:r>
              <a:rPr lang="en-US" sz="3200" b="1" baseline="30000" dirty="0" smtClean="0">
                <a:solidFill>
                  <a:srgbClr val="C00000"/>
                </a:solidFill>
              </a:rPr>
              <a:t>st</a:t>
            </a:r>
            <a:r>
              <a:rPr lang="en-US" sz="3200" b="1" dirty="0" smtClean="0">
                <a:solidFill>
                  <a:srgbClr val="C00000"/>
                </a:solidFill>
              </a:rPr>
              <a:t> make thick edge and 2</a:t>
            </a:r>
            <a:r>
              <a:rPr lang="en-US" sz="3200" b="1" baseline="30000" dirty="0" smtClean="0">
                <a:solidFill>
                  <a:srgbClr val="C00000"/>
                </a:solidFill>
              </a:rPr>
              <a:t>nd</a:t>
            </a:r>
            <a:r>
              <a:rPr lang="en-US" sz="3200" b="1" dirty="0" smtClean="0">
                <a:solidFill>
                  <a:srgbClr val="C00000"/>
                </a:solidFill>
              </a:rPr>
              <a:t> make thin, much finer edges</a:t>
            </a:r>
          </a:p>
          <a:p>
            <a:pPr marL="457200" indent="-457200">
              <a:buClr>
                <a:schemeClr val="tx2">
                  <a:lumMod val="75000"/>
                </a:schemeClr>
              </a:buClr>
              <a:buSzPct val="120000"/>
              <a:buFont typeface="+mj-lt"/>
              <a:buAutoNum type="arabicParenR"/>
              <a:defRPr/>
            </a:pPr>
            <a:r>
              <a:rPr lang="en-US" sz="3200" dirty="0" smtClean="0"/>
              <a:t>The response at and around the point is much stronger for the 2nd- than for the 1st-order derivative.</a:t>
            </a:r>
            <a:endParaRPr lang="en-GB" sz="3200" dirty="0" smtClean="0"/>
          </a:p>
          <a:p>
            <a:endParaRPr lang="en-US" dirty="0"/>
          </a:p>
        </p:txBody>
      </p:sp>
      <p:sp>
        <p:nvSpPr>
          <p:cNvPr id="5" name="Title 1"/>
          <p:cNvSpPr>
            <a:spLocks noGrp="1"/>
          </p:cNvSpPr>
          <p:nvPr>
            <p:ph type="title"/>
          </p:nvPr>
        </p:nvSpPr>
        <p:spPr>
          <a:xfrm>
            <a:off x="612648" y="228600"/>
            <a:ext cx="8153400" cy="990600"/>
          </a:xfrm>
        </p:spPr>
        <p:txBody>
          <a:bodyPr>
            <a:normAutofit/>
          </a:bodyPr>
          <a:lstStyle/>
          <a:p>
            <a:r>
              <a:rPr lang="en-US" sz="3200" b="1" dirty="0" smtClean="0">
                <a:solidFill>
                  <a:srgbClr val="003399"/>
                </a:solidFill>
              </a:rPr>
              <a:t>First and Second Order Derivatives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1st and 2nd Derivative Comparison</a:t>
            </a:r>
          </a:p>
        </p:txBody>
      </p:sp>
      <p:sp>
        <p:nvSpPr>
          <p:cNvPr id="3" name="Content Placeholder 2"/>
          <p:cNvSpPr>
            <a:spLocks noGrp="1"/>
          </p:cNvSpPr>
          <p:nvPr>
            <p:ph sz="quarter" idx="1"/>
          </p:nvPr>
        </p:nvSpPr>
        <p:spPr>
          <a:xfrm>
            <a:off x="612648" y="1752600"/>
            <a:ext cx="8153400" cy="4495800"/>
          </a:xfrm>
        </p:spPr>
        <p:txBody>
          <a:bodyPr>
            <a:noAutofit/>
          </a:bodyPr>
          <a:lstStyle/>
          <a:p>
            <a:pPr marL="365125" indent="-365125">
              <a:spcBef>
                <a:spcPts val="1200"/>
              </a:spcBef>
              <a:buClr>
                <a:schemeClr val="tx2">
                  <a:lumMod val="60000"/>
                  <a:lumOff val="40000"/>
                </a:schemeClr>
              </a:buClr>
              <a:buSzPct val="120000"/>
              <a:buFont typeface="Wingdings" pitchFamily="2" charset="2"/>
              <a:buChar char="ü"/>
              <a:defRPr/>
            </a:pPr>
            <a:r>
              <a:rPr lang="en-GB" sz="2800" dirty="0" smtClean="0"/>
              <a:t>First-order derivatives generally produce thicker edges in an images.</a:t>
            </a:r>
          </a:p>
          <a:p>
            <a:pPr marL="365125" indent="-365125">
              <a:spcBef>
                <a:spcPts val="1200"/>
              </a:spcBef>
              <a:buClr>
                <a:schemeClr val="tx2">
                  <a:lumMod val="60000"/>
                  <a:lumOff val="40000"/>
                </a:schemeClr>
              </a:buClr>
              <a:buSzPct val="120000"/>
              <a:buFont typeface="Wingdings" pitchFamily="2" charset="2"/>
              <a:buChar char="ü"/>
              <a:defRPr/>
            </a:pPr>
            <a:r>
              <a:rPr lang="en-GB" sz="2800" dirty="0" smtClean="0"/>
              <a:t>Second-order derivatives have a stronger response to fine detail (e.g. thin lines or isolated points).</a:t>
            </a:r>
          </a:p>
          <a:p>
            <a:pPr marL="365125" indent="-365125">
              <a:spcBef>
                <a:spcPts val="1200"/>
              </a:spcBef>
              <a:buClr>
                <a:schemeClr val="tx2">
                  <a:lumMod val="60000"/>
                  <a:lumOff val="40000"/>
                </a:schemeClr>
              </a:buClr>
              <a:buSzPct val="120000"/>
              <a:buFont typeface="Wingdings" pitchFamily="2" charset="2"/>
              <a:buChar char="ü"/>
              <a:defRPr/>
            </a:pPr>
            <a:r>
              <a:rPr lang="en-GB" sz="2800" dirty="0" smtClean="0"/>
              <a:t>First-order derivatives generally have a stronger response to a gray-level step.</a:t>
            </a:r>
          </a:p>
          <a:p>
            <a:pPr marL="365125" indent="-365125">
              <a:spcBef>
                <a:spcPts val="1200"/>
              </a:spcBef>
              <a:buClr>
                <a:schemeClr val="tx2">
                  <a:lumMod val="60000"/>
                  <a:lumOff val="40000"/>
                </a:schemeClr>
              </a:buClr>
              <a:buSzPct val="120000"/>
              <a:buFont typeface="Wingdings" pitchFamily="2" charset="2"/>
              <a:buChar char="ü"/>
              <a:defRPr/>
            </a:pPr>
            <a:r>
              <a:rPr lang="en-GB" sz="2800" dirty="0" smtClean="0"/>
              <a:t>Second-order derivatives produce a double response at step changes in gray level</a:t>
            </a:r>
          </a:p>
          <a:p>
            <a:endParaRPr lang="en-US" sz="28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smtClean="0">
                <a:solidFill>
                  <a:srgbClr val="003399"/>
                </a:solidFill>
              </a:rPr>
              <a:t>The </a:t>
            </a:r>
            <a:r>
              <a:rPr lang="en-US" b="1" dirty="0" err="1" smtClean="0">
                <a:solidFill>
                  <a:srgbClr val="003399"/>
                </a:solidFill>
              </a:rPr>
              <a:t>Laplacian</a:t>
            </a:r>
            <a:r>
              <a:rPr lang="en-US" b="1" dirty="0" smtClean="0">
                <a:solidFill>
                  <a:srgbClr val="003399"/>
                </a:solidFill>
              </a:rPr>
              <a:t/>
            </a:r>
            <a:br>
              <a:rPr lang="en-US" b="1" dirty="0" smtClean="0">
                <a:solidFill>
                  <a:srgbClr val="003399"/>
                </a:solidFill>
              </a:rPr>
            </a:br>
            <a:r>
              <a:rPr lang="en-US" sz="3100" b="1" dirty="0" smtClean="0">
                <a:solidFill>
                  <a:srgbClr val="003399"/>
                </a:solidFill>
              </a:rPr>
              <a:t>(Use of Second derivative for Enhancement)</a:t>
            </a:r>
            <a:endParaRPr lang="en-US" dirty="0"/>
          </a:p>
        </p:txBody>
      </p:sp>
      <p:sp>
        <p:nvSpPr>
          <p:cNvPr id="3" name="Content Placeholder 2"/>
          <p:cNvSpPr>
            <a:spLocks noGrp="1"/>
          </p:cNvSpPr>
          <p:nvPr>
            <p:ph sz="quarter" idx="1"/>
          </p:nvPr>
        </p:nvSpPr>
        <p:spPr>
          <a:xfrm>
            <a:off x="612648" y="1600200"/>
            <a:ext cx="8153400" cy="2438400"/>
          </a:xfrm>
        </p:spPr>
        <p:txBody>
          <a:bodyPr>
            <a:normAutofit fontScale="92500" lnSpcReduction="10000"/>
          </a:bodyPr>
          <a:lstStyle/>
          <a:p>
            <a:pPr>
              <a:lnSpc>
                <a:spcPct val="110000"/>
              </a:lnSpc>
              <a:spcBef>
                <a:spcPts val="1200"/>
              </a:spcBef>
            </a:pPr>
            <a:r>
              <a:rPr lang="en-US" sz="3000" dirty="0" smtClean="0"/>
              <a:t>The filter is expected to be </a:t>
            </a:r>
            <a:r>
              <a:rPr lang="en-US" sz="3000" dirty="0" smtClean="0">
                <a:solidFill>
                  <a:srgbClr val="C00000"/>
                </a:solidFill>
              </a:rPr>
              <a:t>isotropic:</a:t>
            </a:r>
            <a:r>
              <a:rPr lang="en-US" sz="3000" dirty="0" smtClean="0"/>
              <a:t> response of the filter is independent of the direction of discontinuities in an image.</a:t>
            </a:r>
          </a:p>
          <a:p>
            <a:pPr>
              <a:lnSpc>
                <a:spcPct val="110000"/>
              </a:lnSpc>
              <a:spcBef>
                <a:spcPts val="1200"/>
              </a:spcBef>
            </a:pPr>
            <a:r>
              <a:rPr lang="en-US" sz="3000" dirty="0" smtClean="0"/>
              <a:t>Simplest 2-D isotropic second order derivative is the </a:t>
            </a:r>
            <a:r>
              <a:rPr lang="en-US" sz="3000" dirty="0" err="1" smtClean="0"/>
              <a:t>Laplacian</a:t>
            </a:r>
            <a:r>
              <a:rPr lang="en-US" sz="3000" dirty="0" smtClean="0"/>
              <a:t>:</a:t>
            </a:r>
          </a:p>
          <a:p>
            <a:pPr>
              <a:defRPr/>
            </a:pPr>
            <a:endParaRPr lang="en-GB" sz="3000" dirty="0" smtClean="0"/>
          </a:p>
          <a:p>
            <a:endParaRPr lang="en-US" dirty="0"/>
          </a:p>
        </p:txBody>
      </p:sp>
      <p:pic>
        <p:nvPicPr>
          <p:cNvPr id="110594" name="Picture 2"/>
          <p:cNvPicPr>
            <a:picLocks noChangeAspect="1" noChangeArrowheads="1"/>
          </p:cNvPicPr>
          <p:nvPr/>
        </p:nvPicPr>
        <p:blipFill>
          <a:blip r:embed="rId2" cstate="print"/>
          <a:srcRect/>
          <a:stretch>
            <a:fillRect/>
          </a:stretch>
        </p:blipFill>
        <p:spPr bwMode="auto">
          <a:xfrm>
            <a:off x="1981200" y="4191000"/>
            <a:ext cx="5915891"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09600" y="381000"/>
            <a:ext cx="7772400" cy="1143000"/>
          </a:xfrm>
          <a:prstGeom prst="rect">
            <a:avLst/>
          </a:prstGeom>
        </p:spPr>
        <p:txBody>
          <a:bodyPr/>
          <a:lstStyle/>
          <a:p>
            <a:pPr>
              <a:defRPr/>
            </a:pPr>
            <a:r>
              <a:rPr lang="en-US" altLang="zh-CN" sz="4400" b="1" dirty="0">
                <a:solidFill>
                  <a:srgbClr val="003399"/>
                </a:solidFill>
                <a:latin typeface="+mj-lt"/>
                <a:ea typeface="+mj-ea"/>
                <a:cs typeface="+mj-cs"/>
              </a:rPr>
              <a:t>2-Dimensional Laplacian</a:t>
            </a:r>
          </a:p>
        </p:txBody>
      </p:sp>
      <p:sp>
        <p:nvSpPr>
          <p:cNvPr id="5" name="Rectangle 3"/>
          <p:cNvSpPr txBox="1">
            <a:spLocks noChangeArrowheads="1"/>
          </p:cNvSpPr>
          <p:nvPr/>
        </p:nvSpPr>
        <p:spPr>
          <a:xfrm>
            <a:off x="881062" y="1476375"/>
            <a:ext cx="7500938" cy="1571625"/>
          </a:xfrm>
          <a:prstGeom prst="rect">
            <a:avLst/>
          </a:prstGeom>
        </p:spPr>
        <p:style>
          <a:lnRef idx="1">
            <a:schemeClr val="accent3"/>
          </a:lnRef>
          <a:fillRef idx="2">
            <a:schemeClr val="accent3"/>
          </a:fillRef>
          <a:effectRef idx="1">
            <a:schemeClr val="accent3"/>
          </a:effectRef>
          <a:fontRef idx="minor">
            <a:schemeClr val="dk1"/>
          </a:fontRef>
        </p:style>
        <p:txBody>
          <a:bodyPr/>
          <a:lstStyle/>
          <a:p>
            <a:pPr marL="342900" indent="-342900" algn="ctr">
              <a:spcBef>
                <a:spcPct val="20000"/>
              </a:spcBef>
              <a:buClr>
                <a:schemeClr val="tx2"/>
              </a:buClr>
              <a:defRPr/>
            </a:pPr>
            <a:r>
              <a:rPr kumimoji="1" lang="en-US" sz="3200" kern="0" dirty="0">
                <a:solidFill>
                  <a:srgbClr val="C00000"/>
                </a:solidFill>
              </a:rPr>
              <a:t>The digital implementation of the </a:t>
            </a:r>
            <a:br>
              <a:rPr kumimoji="1" lang="en-US" sz="3200" kern="0" dirty="0">
                <a:solidFill>
                  <a:srgbClr val="C00000"/>
                </a:solidFill>
              </a:rPr>
            </a:br>
            <a:r>
              <a:rPr kumimoji="1" lang="en-US" sz="3200" kern="0" dirty="0">
                <a:solidFill>
                  <a:srgbClr val="C00000"/>
                </a:solidFill>
              </a:rPr>
              <a:t>2-Dimensional Laplacian is obtained by summing 2 components</a:t>
            </a:r>
          </a:p>
        </p:txBody>
      </p:sp>
      <p:graphicFrame>
        <p:nvGraphicFramePr>
          <p:cNvPr id="6" name="Object 1024"/>
          <p:cNvGraphicFramePr>
            <a:graphicFrameLocks noChangeAspect="1"/>
          </p:cNvGraphicFramePr>
          <p:nvPr/>
        </p:nvGraphicFramePr>
        <p:xfrm>
          <a:off x="3238500" y="3119438"/>
          <a:ext cx="2714625" cy="995362"/>
        </p:xfrm>
        <a:graphic>
          <a:graphicData uri="http://schemas.openxmlformats.org/presentationml/2006/ole">
            <p:oleObj spid="_x0000_s241666" name="Equation" r:id="rId3" imgW="1143000" imgH="419040" progId="Equation.3">
              <p:embed/>
            </p:oleObj>
          </a:graphicData>
        </a:graphic>
      </p:graphicFrame>
      <p:grpSp>
        <p:nvGrpSpPr>
          <p:cNvPr id="7" name="Group 14"/>
          <p:cNvGrpSpPr>
            <a:grpSpLocks/>
          </p:cNvGrpSpPr>
          <p:nvPr/>
        </p:nvGrpSpPr>
        <p:grpSpPr bwMode="auto">
          <a:xfrm>
            <a:off x="881062" y="4162425"/>
            <a:ext cx="7715250" cy="714375"/>
            <a:chOff x="1214414" y="4143380"/>
            <a:chExt cx="7715304" cy="714380"/>
          </a:xfrm>
        </p:grpSpPr>
        <p:sp>
          <p:nvSpPr>
            <p:cNvPr id="8" name="Rectangle 7"/>
            <p:cNvSpPr/>
            <p:nvPr/>
          </p:nvSpPr>
          <p:spPr>
            <a:xfrm>
              <a:off x="1214414" y="4143380"/>
              <a:ext cx="7715304" cy="71438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aphicFrame>
          <p:nvGraphicFramePr>
            <p:cNvPr id="9" name="Object 1025"/>
            <p:cNvGraphicFramePr>
              <a:graphicFrameLocks noChangeAspect="1"/>
            </p:cNvGraphicFramePr>
            <p:nvPr/>
          </p:nvGraphicFramePr>
          <p:xfrm>
            <a:off x="1285852" y="4286256"/>
            <a:ext cx="7526260" cy="428628"/>
          </p:xfrm>
          <a:graphic>
            <a:graphicData uri="http://schemas.openxmlformats.org/presentationml/2006/ole">
              <p:oleObj spid="_x0000_s241667" name="Equation" r:id="rId4" imgW="4000320" imgH="228600" progId="Equation.3">
                <p:embed/>
              </p:oleObj>
            </a:graphicData>
          </a:graphic>
        </p:graphicFrame>
      </p:grpSp>
      <p:graphicFrame>
        <p:nvGraphicFramePr>
          <p:cNvPr id="10" name="Table 9"/>
          <p:cNvGraphicFramePr>
            <a:graphicFrameLocks noGrp="1"/>
          </p:cNvGraphicFramePr>
          <p:nvPr/>
        </p:nvGraphicFramePr>
        <p:xfrm>
          <a:off x="3276600" y="5181600"/>
          <a:ext cx="2262180" cy="1389057"/>
        </p:xfrm>
        <a:graphic>
          <a:graphicData uri="http://schemas.openxmlformats.org/drawingml/2006/table">
            <a:tbl>
              <a:tblPr>
                <a:tableStyleId>{5C22544A-7EE6-4342-B048-85BDC9FD1C3A}</a:tableStyleId>
              </a:tblPr>
              <a:tblGrid>
                <a:gridCol w="754060"/>
                <a:gridCol w="754060"/>
                <a:gridCol w="754060"/>
              </a:tblGrid>
              <a:tr h="463019">
                <a:tc>
                  <a:txBody>
                    <a:bodyPr/>
                    <a:lstStyle/>
                    <a:p>
                      <a:pPr algn="ctr"/>
                      <a:r>
                        <a:rPr lang="en-GB" b="1" dirty="0" smtClean="0"/>
                        <a:t>0</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b="1" dirty="0" smtClean="0"/>
                        <a:t>1</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B0F0"/>
                    </a:solidFill>
                  </a:tcPr>
                </a:tc>
                <a:tc>
                  <a:txBody>
                    <a:bodyPr/>
                    <a:lstStyle/>
                    <a:p>
                      <a:pPr algn="ctr"/>
                      <a:r>
                        <a:rPr lang="en-GB" b="1" dirty="0" smtClean="0"/>
                        <a:t>0</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r>
              <a:tr h="463019">
                <a:tc>
                  <a:txBody>
                    <a:bodyPr/>
                    <a:lstStyle/>
                    <a:p>
                      <a:pPr algn="ctr"/>
                      <a:r>
                        <a:rPr lang="en-GB" b="1" dirty="0" smtClean="0"/>
                        <a:t>1</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B0F0"/>
                    </a:solidFill>
                  </a:tcPr>
                </a:tc>
                <a:tc>
                  <a:txBody>
                    <a:bodyPr/>
                    <a:lstStyle/>
                    <a:p>
                      <a:pPr algn="ctr"/>
                      <a:r>
                        <a:rPr lang="en-GB" b="1" dirty="0" smtClean="0"/>
                        <a:t>-4</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B0F0"/>
                    </a:solidFill>
                  </a:tcPr>
                </a:tc>
                <a:tc>
                  <a:txBody>
                    <a:bodyPr/>
                    <a:lstStyle/>
                    <a:p>
                      <a:pPr algn="ctr"/>
                      <a:r>
                        <a:rPr lang="en-GB" b="1" dirty="0" smtClean="0"/>
                        <a:t>1</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B0F0"/>
                    </a:solidFill>
                  </a:tcPr>
                </a:tc>
              </a:tr>
              <a:tr h="463019">
                <a:tc>
                  <a:txBody>
                    <a:bodyPr/>
                    <a:lstStyle/>
                    <a:p>
                      <a:pPr algn="ctr"/>
                      <a:r>
                        <a:rPr lang="en-GB" b="1" dirty="0" smtClean="0"/>
                        <a:t>0</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pPr algn="ctr"/>
                      <a:r>
                        <a:rPr lang="en-GB" b="1" dirty="0" smtClean="0"/>
                        <a:t>1</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B0F0"/>
                    </a:solidFill>
                  </a:tcPr>
                </a:tc>
                <a:tc>
                  <a:txBody>
                    <a:bodyPr/>
                    <a:lstStyle/>
                    <a:p>
                      <a:pPr algn="ctr"/>
                      <a:r>
                        <a:rPr lang="en-GB" b="1" dirty="0" smtClean="0"/>
                        <a:t>0</a:t>
                      </a:r>
                      <a:endParaRPr lang="en-GB" b="1"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smtClean="0">
                <a:solidFill>
                  <a:srgbClr val="003399"/>
                </a:solidFill>
              </a:rPr>
              <a:t>Laplacian</a:t>
            </a:r>
            <a:r>
              <a:rPr lang="en-US" sz="4000" b="1" dirty="0" smtClean="0">
                <a:solidFill>
                  <a:srgbClr val="003399"/>
                </a:solidFill>
              </a:rPr>
              <a:t> Masks</a:t>
            </a:r>
          </a:p>
        </p:txBody>
      </p:sp>
      <p:pic>
        <p:nvPicPr>
          <p:cNvPr id="111618" name="Picture 2"/>
          <p:cNvPicPr>
            <a:picLocks noChangeAspect="1" noChangeArrowheads="1"/>
          </p:cNvPicPr>
          <p:nvPr/>
        </p:nvPicPr>
        <p:blipFill>
          <a:blip r:embed="rId2" cstate="print"/>
          <a:srcRect/>
          <a:stretch>
            <a:fillRect/>
          </a:stretch>
        </p:blipFill>
        <p:spPr bwMode="auto">
          <a:xfrm>
            <a:off x="381000" y="2133600"/>
            <a:ext cx="3657600" cy="1679114"/>
          </a:xfrm>
          <a:prstGeom prst="rect">
            <a:avLst/>
          </a:prstGeom>
          <a:noFill/>
          <a:ln w="9525">
            <a:noFill/>
            <a:miter lim="800000"/>
            <a:headEnd/>
            <a:tailEnd/>
          </a:ln>
        </p:spPr>
      </p:pic>
      <p:pic>
        <p:nvPicPr>
          <p:cNvPr id="111619" name="Picture 3"/>
          <p:cNvPicPr>
            <a:picLocks noChangeAspect="1" noChangeArrowheads="1"/>
          </p:cNvPicPr>
          <p:nvPr/>
        </p:nvPicPr>
        <p:blipFill>
          <a:blip r:embed="rId3" cstate="print"/>
          <a:srcRect/>
          <a:stretch>
            <a:fillRect/>
          </a:stretch>
        </p:blipFill>
        <p:spPr bwMode="auto">
          <a:xfrm>
            <a:off x="457200" y="4114800"/>
            <a:ext cx="3657600" cy="1727571"/>
          </a:xfrm>
          <a:prstGeom prst="rect">
            <a:avLst/>
          </a:prstGeom>
          <a:noFill/>
          <a:ln w="9525">
            <a:noFill/>
            <a:miter lim="800000"/>
            <a:headEnd/>
            <a:tailEnd/>
          </a:ln>
        </p:spPr>
      </p:pic>
      <p:pic>
        <p:nvPicPr>
          <p:cNvPr id="111620" name="Picture 4"/>
          <p:cNvPicPr>
            <a:picLocks noChangeAspect="1" noChangeArrowheads="1"/>
          </p:cNvPicPr>
          <p:nvPr/>
        </p:nvPicPr>
        <p:blipFill>
          <a:blip r:embed="rId4" cstate="print"/>
          <a:srcRect/>
          <a:stretch>
            <a:fillRect/>
          </a:stretch>
        </p:blipFill>
        <p:spPr bwMode="auto">
          <a:xfrm>
            <a:off x="4114800" y="1752600"/>
            <a:ext cx="4572000" cy="46285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Effect of </a:t>
            </a:r>
            <a:r>
              <a:rPr lang="en-US" b="1" dirty="0" err="1" smtClean="0">
                <a:solidFill>
                  <a:srgbClr val="003399"/>
                </a:solidFill>
              </a:rPr>
              <a:t>Laplacian</a:t>
            </a:r>
            <a:r>
              <a:rPr lang="en-US" b="1" dirty="0" smtClean="0">
                <a:solidFill>
                  <a:srgbClr val="003399"/>
                </a:solidFill>
              </a:rPr>
              <a:t> Operator</a:t>
            </a:r>
          </a:p>
        </p:txBody>
      </p:sp>
      <p:sp>
        <p:nvSpPr>
          <p:cNvPr id="3" name="Content Placeholder 2"/>
          <p:cNvSpPr>
            <a:spLocks noGrp="1"/>
          </p:cNvSpPr>
          <p:nvPr>
            <p:ph sz="quarter" idx="1"/>
          </p:nvPr>
        </p:nvSpPr>
        <p:spPr/>
        <p:txBody>
          <a:bodyPr>
            <a:normAutofit/>
          </a:bodyPr>
          <a:lstStyle/>
          <a:p>
            <a:pPr>
              <a:spcBef>
                <a:spcPts val="1200"/>
              </a:spcBef>
            </a:pPr>
            <a:r>
              <a:rPr lang="en-US" sz="2800" b="1" dirty="0" smtClean="0">
                <a:solidFill>
                  <a:srgbClr val="C00000"/>
                </a:solidFill>
              </a:rPr>
              <a:t>as it is a derivative operator</a:t>
            </a:r>
            <a:r>
              <a:rPr lang="en-US" sz="2800" dirty="0" smtClean="0">
                <a:solidFill>
                  <a:srgbClr val="C00000"/>
                </a:solidFill>
              </a:rPr>
              <a:t>,</a:t>
            </a:r>
          </a:p>
          <a:p>
            <a:pPr lvl="1">
              <a:spcBef>
                <a:spcPts val="1200"/>
              </a:spcBef>
            </a:pPr>
            <a:r>
              <a:rPr lang="en-US" sz="2800" dirty="0" smtClean="0"/>
              <a:t>it highlights gray-level discontinuities in an image</a:t>
            </a:r>
          </a:p>
          <a:p>
            <a:pPr lvl="1">
              <a:spcBef>
                <a:spcPts val="1200"/>
              </a:spcBef>
            </a:pPr>
            <a:r>
              <a:rPr lang="en-US" sz="2800" dirty="0" smtClean="0"/>
              <a:t>it deemphasizes regions with slowly varying gray levels</a:t>
            </a:r>
          </a:p>
          <a:p>
            <a:pPr>
              <a:spcBef>
                <a:spcPts val="1200"/>
              </a:spcBef>
            </a:pPr>
            <a:r>
              <a:rPr lang="en-US" sz="2800" b="1" dirty="0" smtClean="0">
                <a:solidFill>
                  <a:srgbClr val="C00000"/>
                </a:solidFill>
              </a:rPr>
              <a:t>tends to produce images that have </a:t>
            </a:r>
          </a:p>
          <a:p>
            <a:pPr lvl="1">
              <a:spcBef>
                <a:spcPts val="1200"/>
              </a:spcBef>
            </a:pPr>
            <a:r>
              <a:rPr lang="en-US" sz="2800" dirty="0" smtClean="0"/>
              <a:t>grayish edge lines and other discontinuities, all superimposed on a dark, </a:t>
            </a:r>
          </a:p>
          <a:p>
            <a:pPr lvl="1">
              <a:spcBef>
                <a:spcPts val="1200"/>
              </a:spcBef>
            </a:pPr>
            <a:r>
              <a:rPr lang="en-US" sz="2800" dirty="0" smtClean="0"/>
              <a:t>featureless background.</a:t>
            </a:r>
            <a:endParaRPr lang="en-US" sz="28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riginal_1"/>
          <p:cNvPicPr>
            <a:picLocks noChangeAspect="1" noChangeArrowheads="1"/>
          </p:cNvPicPr>
          <p:nvPr/>
        </p:nvPicPr>
        <p:blipFill>
          <a:blip r:embed="rId2" cstate="print"/>
          <a:srcRect/>
          <a:stretch>
            <a:fillRect/>
          </a:stretch>
        </p:blipFill>
        <p:spPr bwMode="auto">
          <a:xfrm>
            <a:off x="285750" y="152400"/>
            <a:ext cx="3411538" cy="4114800"/>
          </a:xfrm>
          <a:prstGeom prst="rect">
            <a:avLst/>
          </a:prstGeom>
          <a:noFill/>
          <a:ln w="9525">
            <a:noFill/>
            <a:miter lim="800000"/>
            <a:headEnd/>
            <a:tailEnd/>
          </a:ln>
        </p:spPr>
      </p:pic>
      <p:pic>
        <p:nvPicPr>
          <p:cNvPr id="6" name="Picture 4" descr="filter_sharpen_1"/>
          <p:cNvPicPr>
            <a:picLocks noChangeAspect="1" noChangeArrowheads="1"/>
          </p:cNvPicPr>
          <p:nvPr/>
        </p:nvPicPr>
        <p:blipFill>
          <a:blip r:embed="rId3" cstate="print"/>
          <a:srcRect/>
          <a:stretch>
            <a:fillRect/>
          </a:stretch>
        </p:blipFill>
        <p:spPr bwMode="auto">
          <a:xfrm>
            <a:off x="5429250" y="2566987"/>
            <a:ext cx="3411538" cy="4114800"/>
          </a:xfrm>
          <a:prstGeom prst="rect">
            <a:avLst/>
          </a:prstGeom>
          <a:noFill/>
          <a:ln w="9525">
            <a:noFill/>
            <a:miter lim="800000"/>
            <a:headEnd/>
            <a:tailEnd/>
          </a:ln>
        </p:spPr>
      </p:pic>
      <p:sp>
        <p:nvSpPr>
          <p:cNvPr id="7" name="TextBox 6"/>
          <p:cNvSpPr txBox="1"/>
          <p:nvPr/>
        </p:nvSpPr>
        <p:spPr>
          <a:xfrm>
            <a:off x="500063" y="4352925"/>
            <a:ext cx="3071812" cy="1384300"/>
          </a:xfrm>
          <a:prstGeom prst="rect">
            <a:avLst/>
          </a:prstGeom>
          <a:solidFill>
            <a:srgbClr val="002060"/>
          </a:solidFill>
        </p:spPr>
        <p:style>
          <a:lnRef idx="1">
            <a:schemeClr val="accent3"/>
          </a:lnRef>
          <a:fillRef idx="3">
            <a:schemeClr val="accent3"/>
          </a:fillRef>
          <a:effectRef idx="2">
            <a:schemeClr val="accent3"/>
          </a:effectRef>
          <a:fontRef idx="minor">
            <a:schemeClr val="lt1"/>
          </a:fontRef>
        </p:style>
        <p:txBody>
          <a:bodyPr>
            <a:spAutoFit/>
          </a:bodyPr>
          <a:lstStyle/>
          <a:p>
            <a:pPr algn="ctr">
              <a:defRPr/>
            </a:pPr>
            <a:r>
              <a:rPr lang="en-GB" sz="2800" dirty="0">
                <a:solidFill>
                  <a:schemeClr val="bg1"/>
                </a:solidFill>
              </a:rPr>
              <a:t>Image of the north pole of the moon</a:t>
            </a:r>
          </a:p>
        </p:txBody>
      </p:sp>
      <p:pic>
        <p:nvPicPr>
          <p:cNvPr id="241666" name="Picture 2"/>
          <p:cNvPicPr>
            <a:picLocks noChangeAspect="1" noChangeArrowheads="1"/>
          </p:cNvPicPr>
          <p:nvPr/>
        </p:nvPicPr>
        <p:blipFill>
          <a:blip r:embed="rId4" cstate="print"/>
          <a:srcRect/>
          <a:stretch>
            <a:fillRect/>
          </a:stretch>
        </p:blipFill>
        <p:spPr bwMode="auto">
          <a:xfrm>
            <a:off x="4038600" y="609600"/>
            <a:ext cx="1600200"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noAutofit/>
          </a:bodyPr>
          <a:lstStyle/>
          <a:p>
            <a:r>
              <a:rPr lang="en-US" sz="4000" b="1" dirty="0" smtClean="0">
                <a:solidFill>
                  <a:srgbClr val="003399"/>
                </a:solidFill>
              </a:rPr>
              <a:t>Strange Things Happen At The Edges!</a:t>
            </a:r>
          </a:p>
        </p:txBody>
      </p:sp>
      <p:grpSp>
        <p:nvGrpSpPr>
          <p:cNvPr id="5" name="Group 277"/>
          <p:cNvGrpSpPr>
            <a:grpSpLocks/>
          </p:cNvGrpSpPr>
          <p:nvPr/>
        </p:nvGrpSpPr>
        <p:grpSpPr bwMode="auto">
          <a:xfrm>
            <a:off x="2708275" y="3079750"/>
            <a:ext cx="3625850" cy="3384550"/>
            <a:chOff x="330" y="1023"/>
            <a:chExt cx="2284" cy="2132"/>
          </a:xfrm>
        </p:grpSpPr>
        <p:sp>
          <p:nvSpPr>
            <p:cNvPr id="6" name="Rectangle 278"/>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 name="Rectangle 279"/>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 name="Rectangle 280"/>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 name="Rectangle 281"/>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 name="Rectangle 282"/>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 name="Rectangle 283"/>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 name="Rectangle 284"/>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 name="Rectangle 285"/>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 name="Rectangle 286"/>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 name="Rectangle 287"/>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 name="Rectangle 288"/>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 name="Rectangle 289"/>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 name="Rectangle 290"/>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 name="Rectangle 291"/>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 name="Rectangle 292"/>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 name="Rectangle 293"/>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 name="Rectangle 294"/>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 name="Rectangle 295"/>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 name="Rectangle 296"/>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 name="Rectangle 297"/>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6" name="Rectangle 298"/>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7" name="Rectangle 299"/>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8" name="Rectangle 300"/>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9" name="Rectangle 301"/>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0" name="Rectangle 302"/>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1" name="Rectangle 303"/>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2" name="Rectangle 304"/>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3" name="Rectangle 305"/>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4" name="Rectangle 306"/>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5" name="Rectangle 307"/>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6" name="Rectangle 308"/>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7" name="Rectangle 309"/>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8" name="Rectangle 310"/>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9" name="Rectangle 311"/>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0" name="Rectangle 312"/>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1" name="Rectangle 313"/>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2" name="Rectangle 314"/>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3" name="Rectangle 315"/>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4" name="Rectangle 316"/>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5" name="Rectangle 317"/>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6" name="Rectangle 318"/>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7" name="Rectangle 319"/>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8" name="Rectangle 320"/>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9" name="Rectangle 321"/>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0" name="Rectangle 322"/>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1" name="Rectangle 323"/>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2" name="Rectangle 324"/>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3" name="Rectangle 325"/>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4" name="Rectangle 326"/>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5" name="Rectangle 327"/>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6" name="Rectangle 328"/>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7" name="Rectangle 329"/>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8" name="Rectangle 330"/>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9" name="Rectangle 331"/>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0" name="Rectangle 332"/>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1" name="Rectangle 333"/>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2" name="Rectangle 334"/>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3" name="Rectangle 335"/>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4" name="Rectangle 336"/>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5" name="Rectangle 337"/>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6" name="Rectangle 338"/>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7" name="Rectangle 339"/>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8" name="Rectangle 340"/>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9" name="Rectangle 341"/>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0" name="Rectangle 342"/>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1" name="Rectangle 343"/>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2" name="Rectangle 344"/>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3" name="Rectangle 345"/>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4" name="Rectangle 346"/>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5" name="Rectangle 347"/>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6" name="Rectangle 348"/>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7" name="Rectangle 349"/>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8" name="Rectangle 350"/>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9" name="Rectangle 351"/>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0" name="Rectangle 352"/>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1" name="Rectangle 353"/>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2" name="Rectangle 354"/>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3" name="Rectangle 355"/>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4" name="Rectangle 356"/>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5" name="Rectangle 357"/>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6" name="Rectangle 358"/>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7" name="Rectangle 359"/>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8" name="Rectangle 360"/>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9" name="Rectangle 361"/>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0" name="Rectangle 362"/>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1" name="Rectangle 363"/>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2" name="Rectangle 364"/>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3" name="Rectangle 365"/>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4" name="Rectangle 366"/>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5" name="Rectangle 367"/>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6" name="Rectangle 368"/>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7" name="Rectangle 369"/>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8" name="Rectangle 370"/>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9" name="Rectangle 371"/>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0" name="Rectangle 372"/>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1" name="Rectangle 373"/>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2" name="Rectangle 374"/>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3" name="Rectangle 375"/>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4" name="Rectangle 376"/>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5" name="Rectangle 377"/>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6" name="Rectangle 378"/>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7" name="Rectangle 379"/>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8" name="Rectangle 380"/>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9" name="Rectangle 381"/>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0" name="Rectangle 382"/>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1" name="Rectangle 383"/>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2" name="Rectangle 384"/>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3" name="Rectangle 385"/>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4" name="Rectangle 386"/>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5" name="Rectangle 387"/>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6" name="Rectangle 388"/>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7" name="Rectangle 389"/>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8" name="Rectangle 390"/>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9" name="Rectangle 391"/>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0" name="Rectangle 392"/>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1" name="Rectangle 393"/>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2" name="Rectangle 394"/>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3" name="Rectangle 395"/>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4" name="Rectangle 396"/>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5" name="Rectangle 397"/>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6" name="Rectangle 398"/>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7" name="Rectangle 399"/>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8" name="Rectangle 400"/>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9" name="Rectangle 401"/>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0" name="Rectangle 402"/>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1" name="Rectangle 403"/>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2" name="Rectangle 404"/>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3" name="Rectangle 405"/>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4" name="Rectangle 406"/>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5" name="Rectangle 407"/>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6" name="Rectangle 408"/>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7" name="Rectangle 409"/>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8" name="Rectangle 410"/>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9" name="Rectangle 411"/>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0" name="Rectangle 412"/>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1" name="Rectangle 413"/>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2" name="Rectangle 414"/>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3" name="Rectangle 415"/>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4" name="Rectangle 416"/>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5" name="Rectangle 417"/>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6" name="Rectangle 418"/>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7" name="Rectangle 419"/>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8" name="Rectangle 420"/>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9" name="Rectangle 421"/>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0" name="Rectangle 422"/>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1" name="Rectangle 423"/>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2" name="Rectangle 424"/>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3" name="Rectangle 425"/>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4" name="Rectangle 426"/>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p>
              <a:pPr algn="ctr"/>
              <a:endParaRPr lang="en-GB"/>
            </a:p>
          </p:txBody>
        </p:sp>
        <p:sp>
          <p:nvSpPr>
            <p:cNvPr id="155" name="Rectangle 427"/>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6" name="Rectangle 428"/>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7" name="Rectangle 429"/>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8" name="Rectangle 430"/>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9" name="Rectangle 431"/>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0" name="Rectangle 432"/>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1" name="Rectangle 433"/>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2" name="Rectangle 434"/>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3" name="Rectangle 435"/>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4" name="Rectangle 436"/>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5" name="Rectangle 437"/>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6" name="Rectangle 438"/>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7" name="Rectangle 439"/>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8" name="Rectangle 440"/>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9" name="Rectangle 441"/>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0" name="Rectangle 442"/>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1" name="Rectangle 443"/>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2" name="Rectangle 444"/>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3" name="Rectangle 445"/>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4" name="Rectangle 446"/>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5" name="Rectangle 447"/>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6" name="Rectangle 448"/>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7" name="Rectangle 449"/>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8" name="Rectangle 450"/>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9" name="Rectangle 451"/>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0" name="Rectangle 452"/>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1" name="Rectangle 453"/>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2" name="Rectangle 454"/>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3" name="Rectangle 455"/>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4" name="Rectangle 456"/>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5" name="Rectangle 457"/>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6" name="Rectangle 458"/>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7" name="Rectangle 459"/>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8" name="Rectangle 460"/>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9" name="Rectangle 461"/>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0" name="Rectangle 462"/>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1" name="Rectangle 463"/>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2" name="Rectangle 464"/>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3" name="Rectangle 465"/>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4" name="Rectangle 466"/>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5" name="Rectangle 467"/>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6" name="Rectangle 468"/>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7" name="Rectangle 469"/>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8" name="Rectangle 470"/>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9" name="Rectangle 471"/>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0" name="Rectangle 472"/>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1" name="Rectangle 473"/>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2" name="Rectangle 474"/>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3" name="Rectangle 475"/>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4" name="Rectangle 476"/>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5" name="Rectangle 477"/>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6" name="Rectangle 478"/>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7" name="Rectangle 479"/>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8" name="Rectangle 480"/>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9" name="Rectangle 481"/>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0" name="Rectangle 482"/>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1" name="Rectangle 483"/>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2" name="Rectangle 484"/>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3" name="Rectangle 485"/>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4" name="Rectangle 486"/>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5" name="Rectangle 487"/>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6" name="Rectangle 488"/>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7" name="Rectangle 489"/>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8" name="Rectangle 490"/>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9" name="Rectangle 491"/>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0" name="Rectangle 492"/>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1" name="Rectangle 493"/>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2" name="Rectangle 494"/>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3" name="Rectangle 495"/>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4" name="Rectangle 496"/>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5" name="Rectangle 497"/>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6" name="Rectangle 498"/>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7" name="Rectangle 499"/>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8" name="Rectangle 500"/>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9" name="Rectangle 501"/>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0" name="Rectangle 502"/>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1" name="Rectangle 503"/>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2" name="Rectangle 504"/>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3" name="Rectangle 505"/>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4" name="Rectangle 506"/>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5" name="Rectangle 507"/>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6" name="Rectangle 508"/>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7" name="Rectangle 509"/>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8" name="Rectangle 510"/>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9" name="Rectangle 511"/>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0" name="Rectangle 512"/>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1" name="Rectangle 513"/>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2" name="Rectangle 514"/>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3" name="Rectangle 515"/>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4" name="Rectangle 516"/>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5" name="Rectangle 517"/>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grpSp>
      <p:sp>
        <p:nvSpPr>
          <p:cNvPr id="246" name="Line 518"/>
          <p:cNvSpPr>
            <a:spLocks noChangeShapeType="1"/>
          </p:cNvSpPr>
          <p:nvPr/>
        </p:nvSpPr>
        <p:spPr bwMode="auto">
          <a:xfrm>
            <a:off x="2708275" y="3079750"/>
            <a:ext cx="3838575"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47" name="Line 519"/>
          <p:cNvSpPr>
            <a:spLocks noChangeShapeType="1"/>
          </p:cNvSpPr>
          <p:nvPr/>
        </p:nvSpPr>
        <p:spPr bwMode="auto">
          <a:xfrm rot="5400000">
            <a:off x="927893" y="4860132"/>
            <a:ext cx="3560763"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48" name="Text Box 520"/>
          <p:cNvSpPr txBox="1">
            <a:spLocks noChangeArrowheads="1"/>
          </p:cNvSpPr>
          <p:nvPr/>
        </p:nvSpPr>
        <p:spPr bwMode="auto">
          <a:xfrm>
            <a:off x="2184400" y="2711450"/>
            <a:ext cx="8064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Origin</a:t>
            </a:r>
            <a:endParaRPr lang="en-US" b="1" i="1">
              <a:solidFill>
                <a:srgbClr val="0033CC"/>
              </a:solidFill>
              <a:latin typeface="Times New Roman" pitchFamily="-110" charset="0"/>
            </a:endParaRPr>
          </a:p>
        </p:txBody>
      </p:sp>
      <p:sp>
        <p:nvSpPr>
          <p:cNvPr id="249" name="Text Box 521"/>
          <p:cNvSpPr txBox="1">
            <a:spLocks noChangeArrowheads="1"/>
          </p:cNvSpPr>
          <p:nvPr/>
        </p:nvSpPr>
        <p:spPr bwMode="auto">
          <a:xfrm>
            <a:off x="6324600" y="2713038"/>
            <a:ext cx="2984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x</a:t>
            </a:r>
            <a:endParaRPr lang="en-US" b="1" i="1">
              <a:solidFill>
                <a:srgbClr val="0033CC"/>
              </a:solidFill>
              <a:latin typeface="Times New Roman" pitchFamily="-110" charset="0"/>
            </a:endParaRPr>
          </a:p>
        </p:txBody>
      </p:sp>
      <p:sp>
        <p:nvSpPr>
          <p:cNvPr id="250" name="Text Box 522"/>
          <p:cNvSpPr txBox="1">
            <a:spLocks noChangeArrowheads="1"/>
          </p:cNvSpPr>
          <p:nvPr/>
        </p:nvSpPr>
        <p:spPr bwMode="auto">
          <a:xfrm>
            <a:off x="2424113" y="6426200"/>
            <a:ext cx="2857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y</a:t>
            </a:r>
            <a:endParaRPr lang="en-US" b="1" i="1">
              <a:solidFill>
                <a:srgbClr val="0033CC"/>
              </a:solidFill>
              <a:latin typeface="Times New Roman" pitchFamily="-110" charset="0"/>
            </a:endParaRPr>
          </a:p>
        </p:txBody>
      </p:sp>
      <p:sp>
        <p:nvSpPr>
          <p:cNvPr id="251" name="Text Box 523"/>
          <p:cNvSpPr txBox="1">
            <a:spLocks noChangeArrowheads="1"/>
          </p:cNvSpPr>
          <p:nvPr/>
        </p:nvSpPr>
        <p:spPr bwMode="auto">
          <a:xfrm>
            <a:off x="4981575" y="6453188"/>
            <a:ext cx="14541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Image f (x, y)</a:t>
            </a:r>
            <a:endParaRPr lang="en-US" b="1" i="1">
              <a:solidFill>
                <a:srgbClr val="0033CC"/>
              </a:solidFill>
              <a:latin typeface="Times New Roman" pitchFamily="-110" charset="0"/>
            </a:endParaRPr>
          </a:p>
        </p:txBody>
      </p:sp>
      <p:sp>
        <p:nvSpPr>
          <p:cNvPr id="252" name="Rectangle 527"/>
          <p:cNvSpPr>
            <a:spLocks noChangeArrowheads="1"/>
          </p:cNvSpPr>
          <p:nvPr/>
        </p:nvSpPr>
        <p:spPr bwMode="auto">
          <a:xfrm>
            <a:off x="2701925" y="3071813"/>
            <a:ext cx="228600" cy="228600"/>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nvGrpSpPr>
          <p:cNvPr id="253" name="Group 528"/>
          <p:cNvGrpSpPr>
            <a:grpSpLocks/>
          </p:cNvGrpSpPr>
          <p:nvPr/>
        </p:nvGrpSpPr>
        <p:grpSpPr bwMode="auto">
          <a:xfrm>
            <a:off x="2476500" y="2846388"/>
            <a:ext cx="677863" cy="685800"/>
            <a:chOff x="1752" y="2422"/>
            <a:chExt cx="427" cy="432"/>
          </a:xfrm>
        </p:grpSpPr>
        <p:sp>
          <p:nvSpPr>
            <p:cNvPr id="254" name="Rectangle 529"/>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wrap="none" anchor="ctr"/>
            <a:lstStyle/>
            <a:p>
              <a:pPr algn="ctr"/>
              <a:endParaRPr lang="en-GB" sz="900"/>
            </a:p>
          </p:txBody>
        </p:sp>
        <p:sp>
          <p:nvSpPr>
            <p:cNvPr id="255" name="Rectangle 530"/>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wrap="none" anchor="ctr"/>
            <a:lstStyle/>
            <a:p>
              <a:pPr algn="ctr"/>
              <a:endParaRPr lang="en-GB" sz="900"/>
            </a:p>
          </p:txBody>
        </p:sp>
        <p:sp>
          <p:nvSpPr>
            <p:cNvPr id="256" name="Rectangle 531"/>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wrap="none" anchor="ctr"/>
            <a:lstStyle/>
            <a:p>
              <a:pPr algn="ctr"/>
              <a:endParaRPr lang="en-GB" sz="900"/>
            </a:p>
          </p:txBody>
        </p:sp>
        <p:sp>
          <p:nvSpPr>
            <p:cNvPr id="257" name="Rectangle 532"/>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wrap="none" anchor="ctr"/>
            <a:lstStyle/>
            <a:p>
              <a:pPr algn="ctr"/>
              <a:endParaRPr lang="en-GB" sz="900"/>
            </a:p>
          </p:txBody>
        </p:sp>
        <p:sp>
          <p:nvSpPr>
            <p:cNvPr id="258" name="Rectangle 533"/>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wrap="none" anchor="ctr"/>
            <a:lstStyle/>
            <a:p>
              <a:pPr algn="ctr"/>
              <a:endParaRPr lang="en-GB" sz="900"/>
            </a:p>
          </p:txBody>
        </p:sp>
        <p:sp>
          <p:nvSpPr>
            <p:cNvPr id="259" name="Rectangle 534"/>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60" name="Rectangle 535"/>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61" name="Rectangle 536"/>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grpSp>
      <p:grpSp>
        <p:nvGrpSpPr>
          <p:cNvPr id="262" name="Group 579"/>
          <p:cNvGrpSpPr>
            <a:grpSpLocks/>
          </p:cNvGrpSpPr>
          <p:nvPr/>
        </p:nvGrpSpPr>
        <p:grpSpPr bwMode="auto">
          <a:xfrm>
            <a:off x="5883275" y="4662488"/>
            <a:ext cx="677863" cy="685800"/>
            <a:chOff x="2564" y="2228"/>
            <a:chExt cx="427" cy="432"/>
          </a:xfrm>
        </p:grpSpPr>
        <p:sp>
          <p:nvSpPr>
            <p:cNvPr id="263" name="Rectangle 549"/>
            <p:cNvSpPr>
              <a:spLocks noChangeArrowheads="1"/>
            </p:cNvSpPr>
            <p:nvPr/>
          </p:nvSpPr>
          <p:spPr bwMode="auto">
            <a:xfrm>
              <a:off x="2706" y="2370"/>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nvGrpSpPr>
            <p:cNvPr id="264" name="Group 550"/>
            <p:cNvGrpSpPr>
              <a:grpSpLocks/>
            </p:cNvGrpSpPr>
            <p:nvPr/>
          </p:nvGrpSpPr>
          <p:grpSpPr bwMode="auto">
            <a:xfrm>
              <a:off x="2564" y="2228"/>
              <a:ext cx="427" cy="432"/>
              <a:chOff x="1752" y="2422"/>
              <a:chExt cx="427" cy="432"/>
            </a:xfrm>
          </p:grpSpPr>
          <p:sp>
            <p:nvSpPr>
              <p:cNvPr id="265" name="Rectangle 551"/>
              <p:cNvSpPr>
                <a:spLocks noChangeArrowheads="1"/>
              </p:cNvSpPr>
              <p:nvPr/>
            </p:nvSpPr>
            <p:spPr bwMode="auto">
              <a:xfrm>
                <a:off x="1752" y="2422"/>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66" name="Rectangle 55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67" name="Rectangle 553"/>
              <p:cNvSpPr>
                <a:spLocks noChangeArrowheads="1"/>
              </p:cNvSpPr>
              <p:nvPr/>
            </p:nvSpPr>
            <p:spPr bwMode="auto">
              <a:xfrm>
                <a:off x="1752" y="2710"/>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68" name="Rectangle 554"/>
              <p:cNvSpPr>
                <a:spLocks noChangeArrowheads="1"/>
              </p:cNvSpPr>
              <p:nvPr/>
            </p:nvSpPr>
            <p:spPr bwMode="auto">
              <a:xfrm>
                <a:off x="1891" y="2422"/>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69" name="Rectangle 555"/>
              <p:cNvSpPr>
                <a:spLocks noChangeArrowheads="1"/>
              </p:cNvSpPr>
              <p:nvPr/>
            </p:nvSpPr>
            <p:spPr bwMode="auto">
              <a:xfrm>
                <a:off x="2035" y="2422"/>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270" name="Rectangle 556"/>
              <p:cNvSpPr>
                <a:spLocks noChangeArrowheads="1"/>
              </p:cNvSpPr>
              <p:nvPr/>
            </p:nvSpPr>
            <p:spPr bwMode="auto">
              <a:xfrm>
                <a:off x="2035" y="2568"/>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271" name="Rectangle 557"/>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2" name="Rectangle 558"/>
              <p:cNvSpPr>
                <a:spLocks noChangeArrowheads="1"/>
              </p:cNvSpPr>
              <p:nvPr/>
            </p:nvSpPr>
            <p:spPr bwMode="auto">
              <a:xfrm>
                <a:off x="2035" y="2710"/>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grpSp>
      </p:grpSp>
      <p:grpSp>
        <p:nvGrpSpPr>
          <p:cNvPr id="273" name="Group 580"/>
          <p:cNvGrpSpPr>
            <a:grpSpLocks/>
          </p:cNvGrpSpPr>
          <p:nvPr/>
        </p:nvGrpSpPr>
        <p:grpSpPr bwMode="auto">
          <a:xfrm>
            <a:off x="3843338" y="6016625"/>
            <a:ext cx="677862" cy="685800"/>
            <a:chOff x="698" y="3091"/>
            <a:chExt cx="427" cy="432"/>
          </a:xfrm>
        </p:grpSpPr>
        <p:sp>
          <p:nvSpPr>
            <p:cNvPr id="274" name="Rectangle 559"/>
            <p:cNvSpPr>
              <a:spLocks noChangeArrowheads="1"/>
            </p:cNvSpPr>
            <p:nvPr/>
          </p:nvSpPr>
          <p:spPr bwMode="auto">
            <a:xfrm>
              <a:off x="840" y="3233"/>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nvGrpSpPr>
            <p:cNvPr id="275" name="Group 560"/>
            <p:cNvGrpSpPr>
              <a:grpSpLocks/>
            </p:cNvGrpSpPr>
            <p:nvPr/>
          </p:nvGrpSpPr>
          <p:grpSpPr bwMode="auto">
            <a:xfrm>
              <a:off x="698" y="3091"/>
              <a:ext cx="427" cy="432"/>
              <a:chOff x="1752" y="2422"/>
              <a:chExt cx="427" cy="432"/>
            </a:xfrm>
          </p:grpSpPr>
          <p:sp>
            <p:nvSpPr>
              <p:cNvPr id="276" name="Rectangle 561"/>
              <p:cNvSpPr>
                <a:spLocks noChangeArrowheads="1"/>
              </p:cNvSpPr>
              <p:nvPr/>
            </p:nvSpPr>
            <p:spPr bwMode="auto">
              <a:xfrm>
                <a:off x="1752" y="2422"/>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77" name="Rectangle 56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78" name="Rectangle 563"/>
              <p:cNvSpPr>
                <a:spLocks noChangeArrowheads="1"/>
              </p:cNvSpPr>
              <p:nvPr/>
            </p:nvSpPr>
            <p:spPr bwMode="auto">
              <a:xfrm>
                <a:off x="1752" y="2710"/>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279" name="Rectangle 564"/>
              <p:cNvSpPr>
                <a:spLocks noChangeArrowheads="1"/>
              </p:cNvSpPr>
              <p:nvPr/>
            </p:nvSpPr>
            <p:spPr bwMode="auto">
              <a:xfrm>
                <a:off x="1891" y="2422"/>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80" name="Rectangle 565"/>
              <p:cNvSpPr>
                <a:spLocks noChangeArrowheads="1"/>
              </p:cNvSpPr>
              <p:nvPr/>
            </p:nvSpPr>
            <p:spPr bwMode="auto">
              <a:xfrm>
                <a:off x="2035" y="2422"/>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81" name="Rectangle 566"/>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82" name="Rectangle 567"/>
              <p:cNvSpPr>
                <a:spLocks noChangeArrowheads="1"/>
              </p:cNvSpPr>
              <p:nvPr/>
            </p:nvSpPr>
            <p:spPr bwMode="auto">
              <a:xfrm>
                <a:off x="1891" y="2710"/>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283" name="Rectangle 568"/>
              <p:cNvSpPr>
                <a:spLocks noChangeArrowheads="1"/>
              </p:cNvSpPr>
              <p:nvPr/>
            </p:nvSpPr>
            <p:spPr bwMode="auto">
              <a:xfrm>
                <a:off x="2035" y="2710"/>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grpSp>
      </p:grpSp>
      <p:grpSp>
        <p:nvGrpSpPr>
          <p:cNvPr id="284" name="Group 581"/>
          <p:cNvGrpSpPr>
            <a:grpSpLocks/>
          </p:cNvGrpSpPr>
          <p:nvPr/>
        </p:nvGrpSpPr>
        <p:grpSpPr bwMode="auto">
          <a:xfrm>
            <a:off x="5210175" y="2852738"/>
            <a:ext cx="677863" cy="685800"/>
            <a:chOff x="2140" y="1098"/>
            <a:chExt cx="427" cy="432"/>
          </a:xfrm>
        </p:grpSpPr>
        <p:sp>
          <p:nvSpPr>
            <p:cNvPr id="285" name="Rectangle 569"/>
            <p:cNvSpPr>
              <a:spLocks noChangeArrowheads="1"/>
            </p:cNvSpPr>
            <p:nvPr/>
          </p:nvSpPr>
          <p:spPr bwMode="auto">
            <a:xfrm>
              <a:off x="2282" y="1240"/>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nvGrpSpPr>
            <p:cNvPr id="286" name="Group 570"/>
            <p:cNvGrpSpPr>
              <a:grpSpLocks/>
            </p:cNvGrpSpPr>
            <p:nvPr/>
          </p:nvGrpSpPr>
          <p:grpSpPr bwMode="auto">
            <a:xfrm>
              <a:off x="2140" y="1098"/>
              <a:ext cx="427" cy="432"/>
              <a:chOff x="1752" y="2422"/>
              <a:chExt cx="427" cy="432"/>
            </a:xfrm>
          </p:grpSpPr>
          <p:sp>
            <p:nvSpPr>
              <p:cNvPr id="287" name="Rectangle 571"/>
              <p:cNvSpPr>
                <a:spLocks noChangeArrowheads="1"/>
              </p:cNvSpPr>
              <p:nvPr/>
            </p:nvSpPr>
            <p:spPr bwMode="auto">
              <a:xfrm>
                <a:off x="1752" y="2422"/>
                <a:ext cx="144" cy="144"/>
              </a:xfrm>
              <a:prstGeom prst="rect">
                <a:avLst/>
              </a:prstGeom>
              <a:solidFill>
                <a:srgbClr val="FF6600">
                  <a:alpha val="38039"/>
                </a:srgbClr>
              </a:solidFill>
              <a:ln w="25400">
                <a:solidFill>
                  <a:schemeClr val="tx1"/>
                </a:solidFill>
                <a:miter lim="800000"/>
                <a:headEnd/>
                <a:tailEnd/>
              </a:ln>
            </p:spPr>
            <p:txBody>
              <a:bodyPr wrap="none" anchor="ctr"/>
              <a:lstStyle/>
              <a:p>
                <a:pPr algn="ctr"/>
                <a:endParaRPr lang="en-GB" sz="900"/>
              </a:p>
            </p:txBody>
          </p:sp>
          <p:sp>
            <p:nvSpPr>
              <p:cNvPr id="288" name="Rectangle 57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89" name="Rectangle 573"/>
              <p:cNvSpPr>
                <a:spLocks noChangeArrowheads="1"/>
              </p:cNvSpPr>
              <p:nvPr/>
            </p:nvSpPr>
            <p:spPr bwMode="auto">
              <a:xfrm>
                <a:off x="1752" y="2710"/>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290" name="Rectangle 574"/>
              <p:cNvSpPr>
                <a:spLocks noChangeArrowheads="1"/>
              </p:cNvSpPr>
              <p:nvPr/>
            </p:nvSpPr>
            <p:spPr bwMode="auto">
              <a:xfrm>
                <a:off x="1891" y="2422"/>
                <a:ext cx="144" cy="144"/>
              </a:xfrm>
              <a:prstGeom prst="rect">
                <a:avLst/>
              </a:prstGeom>
              <a:solidFill>
                <a:srgbClr val="FF6600">
                  <a:alpha val="38039"/>
                </a:srgbClr>
              </a:solidFill>
              <a:ln w="25400">
                <a:solidFill>
                  <a:schemeClr val="tx1"/>
                </a:solidFill>
                <a:miter lim="800000"/>
                <a:headEnd/>
                <a:tailEnd/>
              </a:ln>
            </p:spPr>
            <p:txBody>
              <a:bodyPr wrap="none" anchor="ctr"/>
              <a:lstStyle/>
              <a:p>
                <a:pPr algn="ctr"/>
                <a:endParaRPr lang="en-GB" sz="900"/>
              </a:p>
            </p:txBody>
          </p:sp>
          <p:sp>
            <p:nvSpPr>
              <p:cNvPr id="291" name="Rectangle 575"/>
              <p:cNvSpPr>
                <a:spLocks noChangeArrowheads="1"/>
              </p:cNvSpPr>
              <p:nvPr/>
            </p:nvSpPr>
            <p:spPr bwMode="auto">
              <a:xfrm>
                <a:off x="2035" y="2422"/>
                <a:ext cx="144" cy="144"/>
              </a:xfrm>
              <a:prstGeom prst="rect">
                <a:avLst/>
              </a:prstGeom>
              <a:solidFill>
                <a:srgbClr val="FF6600">
                  <a:alpha val="38039"/>
                </a:srgbClr>
              </a:solidFill>
              <a:ln w="25400">
                <a:solidFill>
                  <a:schemeClr val="tx1"/>
                </a:solidFill>
                <a:miter lim="800000"/>
                <a:headEnd/>
                <a:tailEnd/>
              </a:ln>
            </p:spPr>
            <p:txBody>
              <a:bodyPr wrap="none" anchor="ctr"/>
              <a:lstStyle/>
              <a:p>
                <a:pPr algn="ctr"/>
                <a:endParaRPr lang="en-GB" sz="900"/>
              </a:p>
            </p:txBody>
          </p:sp>
          <p:sp>
            <p:nvSpPr>
              <p:cNvPr id="292" name="Rectangle 576"/>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93" name="Rectangle 577"/>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94" name="Rectangle 578"/>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grpSp>
      </p:grpSp>
      <p:sp>
        <p:nvSpPr>
          <p:cNvPr id="295" name="Rectangle 582"/>
          <p:cNvSpPr>
            <a:spLocks noChangeArrowheads="1"/>
          </p:cNvSpPr>
          <p:nvPr/>
        </p:nvSpPr>
        <p:spPr bwMode="auto">
          <a:xfrm>
            <a:off x="457200" y="1485900"/>
            <a:ext cx="8229600" cy="5524500"/>
          </a:xfrm>
          <a:prstGeom prst="rect">
            <a:avLst/>
          </a:prstGeom>
          <a:noFill/>
          <a:ln w="9525">
            <a:noFill/>
            <a:miter lim="800000"/>
            <a:headEnd/>
            <a:tailEnd/>
          </a:ln>
        </p:spPr>
        <p:txBody>
          <a:bodyPr/>
          <a:lstStyle/>
          <a:p>
            <a:pPr>
              <a:spcBef>
                <a:spcPct val="20000"/>
              </a:spcBef>
            </a:pPr>
            <a:r>
              <a:rPr lang="en-IE" sz="3200"/>
              <a:t>At the edges of an image we are missing pixels to form a neighbourhood</a:t>
            </a:r>
            <a:endParaRPr lang="en-US" sz="3200"/>
          </a:p>
        </p:txBody>
      </p:sp>
      <p:grpSp>
        <p:nvGrpSpPr>
          <p:cNvPr id="296" name="Group 603"/>
          <p:cNvGrpSpPr>
            <a:grpSpLocks/>
          </p:cNvGrpSpPr>
          <p:nvPr/>
        </p:nvGrpSpPr>
        <p:grpSpPr bwMode="auto">
          <a:xfrm>
            <a:off x="2476500" y="6003925"/>
            <a:ext cx="685800" cy="677863"/>
            <a:chOff x="1560" y="3686"/>
            <a:chExt cx="432" cy="427"/>
          </a:xfrm>
        </p:grpSpPr>
        <p:grpSp>
          <p:nvGrpSpPr>
            <p:cNvPr id="297" name="Group 583"/>
            <p:cNvGrpSpPr>
              <a:grpSpLocks/>
            </p:cNvGrpSpPr>
            <p:nvPr/>
          </p:nvGrpSpPr>
          <p:grpSpPr bwMode="auto">
            <a:xfrm rot="-5400000">
              <a:off x="1562" y="3684"/>
              <a:ext cx="427" cy="432"/>
              <a:chOff x="1752" y="2422"/>
              <a:chExt cx="427" cy="432"/>
            </a:xfrm>
          </p:grpSpPr>
          <p:sp>
            <p:nvSpPr>
              <p:cNvPr id="299" name="Rectangle 584"/>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p>
                <a:pPr algn="ctr"/>
                <a:endParaRPr lang="en-GB" sz="900"/>
              </a:p>
            </p:txBody>
          </p:sp>
          <p:sp>
            <p:nvSpPr>
              <p:cNvPr id="300" name="Rectangle 585"/>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vert="eaVert" wrap="none" anchor="ctr"/>
              <a:lstStyle/>
              <a:p>
                <a:pPr algn="ctr"/>
                <a:endParaRPr lang="en-GB" sz="900"/>
              </a:p>
            </p:txBody>
          </p:sp>
          <p:sp>
            <p:nvSpPr>
              <p:cNvPr id="301" name="Rectangle 586"/>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vert="eaVert" wrap="none" anchor="ctr"/>
              <a:lstStyle/>
              <a:p>
                <a:pPr algn="ctr"/>
                <a:endParaRPr lang="en-GB" sz="900"/>
              </a:p>
            </p:txBody>
          </p:sp>
          <p:sp>
            <p:nvSpPr>
              <p:cNvPr id="302" name="Rectangle 587"/>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p>
                <a:pPr algn="ctr"/>
                <a:endParaRPr lang="en-GB" sz="900"/>
              </a:p>
            </p:txBody>
          </p:sp>
          <p:sp>
            <p:nvSpPr>
              <p:cNvPr id="303" name="Rectangle 588"/>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p>
                <a:pPr algn="ctr"/>
                <a:endParaRPr lang="en-GB" sz="900"/>
              </a:p>
            </p:txBody>
          </p:sp>
          <p:sp>
            <p:nvSpPr>
              <p:cNvPr id="304" name="Rectangle 589"/>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vert="eaVert" wrap="none" anchor="ctr"/>
              <a:lstStyle/>
              <a:p>
                <a:pPr algn="ctr"/>
                <a:endParaRPr lang="en-GB" sz="900"/>
              </a:p>
            </p:txBody>
          </p:sp>
          <p:sp>
            <p:nvSpPr>
              <p:cNvPr id="305" name="Rectangle 590"/>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vert="eaVert" wrap="none" anchor="ctr"/>
              <a:lstStyle/>
              <a:p>
                <a:pPr algn="ctr"/>
                <a:endParaRPr lang="en-GB" sz="900"/>
              </a:p>
            </p:txBody>
          </p:sp>
          <p:sp>
            <p:nvSpPr>
              <p:cNvPr id="306" name="Rectangle 591"/>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vert="eaVert" wrap="none" anchor="ctr"/>
              <a:lstStyle/>
              <a:p>
                <a:pPr algn="ctr"/>
                <a:endParaRPr lang="en-GB" sz="900"/>
              </a:p>
            </p:txBody>
          </p:sp>
        </p:grpSp>
        <p:sp>
          <p:nvSpPr>
            <p:cNvPr id="298" name="Rectangle 601"/>
            <p:cNvSpPr>
              <a:spLocks noChangeArrowheads="1"/>
            </p:cNvSpPr>
            <p:nvPr/>
          </p:nvSpPr>
          <p:spPr bwMode="auto">
            <a:xfrm>
              <a:off x="1700" y="3833"/>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grpSp>
        <p:nvGrpSpPr>
          <p:cNvPr id="307" name="Group 604"/>
          <p:cNvGrpSpPr>
            <a:grpSpLocks/>
          </p:cNvGrpSpPr>
          <p:nvPr/>
        </p:nvGrpSpPr>
        <p:grpSpPr bwMode="auto">
          <a:xfrm>
            <a:off x="5876925" y="6002338"/>
            <a:ext cx="677863" cy="685800"/>
            <a:chOff x="3702" y="3685"/>
            <a:chExt cx="427" cy="432"/>
          </a:xfrm>
        </p:grpSpPr>
        <p:grpSp>
          <p:nvGrpSpPr>
            <p:cNvPr id="308" name="Group 592"/>
            <p:cNvGrpSpPr>
              <a:grpSpLocks/>
            </p:cNvGrpSpPr>
            <p:nvPr/>
          </p:nvGrpSpPr>
          <p:grpSpPr bwMode="auto">
            <a:xfrm rot="10800000">
              <a:off x="3702" y="3685"/>
              <a:ext cx="427" cy="432"/>
              <a:chOff x="1752" y="2422"/>
              <a:chExt cx="427" cy="432"/>
            </a:xfrm>
          </p:grpSpPr>
          <p:sp>
            <p:nvSpPr>
              <p:cNvPr id="310" name="Rectangle 593"/>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p>
                <a:pPr algn="ctr"/>
                <a:endParaRPr lang="en-GB" sz="900"/>
              </a:p>
            </p:txBody>
          </p:sp>
          <p:sp>
            <p:nvSpPr>
              <p:cNvPr id="311" name="Rectangle 594"/>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p>
                <a:pPr algn="ctr"/>
                <a:endParaRPr lang="en-GB" sz="900"/>
              </a:p>
            </p:txBody>
          </p:sp>
          <p:sp>
            <p:nvSpPr>
              <p:cNvPr id="312" name="Rectangle 595"/>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p>
                <a:pPr algn="ctr"/>
                <a:endParaRPr lang="en-GB" sz="900"/>
              </a:p>
            </p:txBody>
          </p:sp>
          <p:sp>
            <p:nvSpPr>
              <p:cNvPr id="313" name="Rectangle 596"/>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p>
                <a:pPr algn="ctr"/>
                <a:endParaRPr lang="en-GB" sz="900"/>
              </a:p>
            </p:txBody>
          </p:sp>
          <p:sp>
            <p:nvSpPr>
              <p:cNvPr id="314" name="Rectangle 597"/>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p>
                <a:pPr algn="ctr"/>
                <a:endParaRPr lang="en-GB" sz="900"/>
              </a:p>
            </p:txBody>
          </p:sp>
          <p:sp>
            <p:nvSpPr>
              <p:cNvPr id="315" name="Rectangle 598"/>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rot="10800000" wrap="none" anchor="ctr"/>
              <a:lstStyle/>
              <a:p>
                <a:pPr algn="ctr"/>
                <a:endParaRPr lang="en-GB" sz="900"/>
              </a:p>
            </p:txBody>
          </p:sp>
          <p:sp>
            <p:nvSpPr>
              <p:cNvPr id="316" name="Rectangle 599"/>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rot="10800000" wrap="none" anchor="ctr"/>
              <a:lstStyle/>
              <a:p>
                <a:pPr algn="ctr"/>
                <a:endParaRPr lang="en-GB" sz="900"/>
              </a:p>
            </p:txBody>
          </p:sp>
          <p:sp>
            <p:nvSpPr>
              <p:cNvPr id="317" name="Rectangle 600"/>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rot="10800000" wrap="none" anchor="ctr"/>
              <a:lstStyle/>
              <a:p>
                <a:pPr algn="ctr"/>
                <a:endParaRPr lang="en-GB" sz="900"/>
              </a:p>
            </p:txBody>
          </p:sp>
        </p:grpSp>
        <p:sp>
          <p:nvSpPr>
            <p:cNvPr id="309" name="Rectangle 602"/>
            <p:cNvSpPr>
              <a:spLocks noChangeArrowheads="1"/>
            </p:cNvSpPr>
            <p:nvPr/>
          </p:nvSpPr>
          <p:spPr bwMode="auto">
            <a:xfrm>
              <a:off x="3846" y="3827"/>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grpSp>
        <p:nvGrpSpPr>
          <p:cNvPr id="318" name="Group 633"/>
          <p:cNvGrpSpPr>
            <a:grpSpLocks/>
          </p:cNvGrpSpPr>
          <p:nvPr/>
        </p:nvGrpSpPr>
        <p:grpSpPr bwMode="auto">
          <a:xfrm>
            <a:off x="2478088" y="3957638"/>
            <a:ext cx="1136650" cy="1149350"/>
            <a:chOff x="1561" y="2397"/>
            <a:chExt cx="716" cy="724"/>
          </a:xfrm>
        </p:grpSpPr>
        <p:sp>
          <p:nvSpPr>
            <p:cNvPr id="319" name="Rectangle 607"/>
            <p:cNvSpPr>
              <a:spLocks noChangeArrowheads="1"/>
            </p:cNvSpPr>
            <p:nvPr/>
          </p:nvSpPr>
          <p:spPr bwMode="auto">
            <a:xfrm>
              <a:off x="1845" y="2687"/>
              <a:ext cx="144" cy="144"/>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sp>
          <p:nvSpPr>
            <p:cNvPr id="320" name="Rectangle 609"/>
            <p:cNvSpPr>
              <a:spLocks noChangeArrowheads="1"/>
            </p:cNvSpPr>
            <p:nvPr/>
          </p:nvSpPr>
          <p:spPr bwMode="auto">
            <a:xfrm>
              <a:off x="1703" y="2545"/>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21" name="Rectangle 610"/>
            <p:cNvSpPr>
              <a:spLocks noChangeArrowheads="1"/>
            </p:cNvSpPr>
            <p:nvPr/>
          </p:nvSpPr>
          <p:spPr bwMode="auto">
            <a:xfrm>
              <a:off x="1703" y="2691"/>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22" name="Rectangle 611"/>
            <p:cNvSpPr>
              <a:spLocks noChangeArrowheads="1"/>
            </p:cNvSpPr>
            <p:nvPr/>
          </p:nvSpPr>
          <p:spPr bwMode="auto">
            <a:xfrm>
              <a:off x="1703" y="2833"/>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23" name="Rectangle 612"/>
            <p:cNvSpPr>
              <a:spLocks noChangeArrowheads="1"/>
            </p:cNvSpPr>
            <p:nvPr/>
          </p:nvSpPr>
          <p:spPr bwMode="auto">
            <a:xfrm>
              <a:off x="1842" y="2545"/>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24" name="Rectangle 613"/>
            <p:cNvSpPr>
              <a:spLocks noChangeArrowheads="1"/>
            </p:cNvSpPr>
            <p:nvPr/>
          </p:nvSpPr>
          <p:spPr bwMode="auto">
            <a:xfrm>
              <a:off x="1986" y="2545"/>
              <a:ext cx="144" cy="144"/>
            </a:xfrm>
            <a:prstGeom prst="rect">
              <a:avLst/>
            </a:prstGeom>
            <a:solidFill>
              <a:schemeClr val="bg1">
                <a:alpha val="50195"/>
              </a:schemeClr>
            </a:solidFill>
            <a:ln w="25400">
              <a:solidFill>
                <a:schemeClr val="tx1"/>
              </a:solidFill>
              <a:miter lim="800000"/>
              <a:headEnd/>
              <a:tailEnd/>
            </a:ln>
          </p:spPr>
          <p:txBody>
            <a:bodyPr wrap="none" anchor="ctr"/>
            <a:lstStyle/>
            <a:p>
              <a:pPr algn="ctr"/>
              <a:endParaRPr lang="en-GB" sz="900"/>
            </a:p>
          </p:txBody>
        </p:sp>
        <p:sp>
          <p:nvSpPr>
            <p:cNvPr id="325" name="Rectangle 614"/>
            <p:cNvSpPr>
              <a:spLocks noChangeArrowheads="1"/>
            </p:cNvSpPr>
            <p:nvPr/>
          </p:nvSpPr>
          <p:spPr bwMode="auto">
            <a:xfrm>
              <a:off x="1986" y="2691"/>
              <a:ext cx="144" cy="144"/>
            </a:xfrm>
            <a:prstGeom prst="rect">
              <a:avLst/>
            </a:prstGeom>
            <a:solidFill>
              <a:schemeClr val="bg1">
                <a:alpha val="50195"/>
              </a:schemeClr>
            </a:solidFill>
            <a:ln w="25400">
              <a:solidFill>
                <a:schemeClr val="tx1"/>
              </a:solidFill>
              <a:miter lim="800000"/>
              <a:headEnd/>
              <a:tailEnd/>
            </a:ln>
          </p:spPr>
          <p:txBody>
            <a:bodyPr wrap="none" anchor="ctr"/>
            <a:lstStyle/>
            <a:p>
              <a:pPr algn="ctr"/>
              <a:endParaRPr lang="en-GB" sz="900"/>
            </a:p>
          </p:txBody>
        </p:sp>
        <p:sp>
          <p:nvSpPr>
            <p:cNvPr id="326" name="Rectangle 615"/>
            <p:cNvSpPr>
              <a:spLocks noChangeArrowheads="1"/>
            </p:cNvSpPr>
            <p:nvPr/>
          </p:nvSpPr>
          <p:spPr bwMode="auto">
            <a:xfrm>
              <a:off x="1842" y="2833"/>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327" name="Rectangle 616"/>
            <p:cNvSpPr>
              <a:spLocks noChangeArrowheads="1"/>
            </p:cNvSpPr>
            <p:nvPr/>
          </p:nvSpPr>
          <p:spPr bwMode="auto">
            <a:xfrm>
              <a:off x="1986" y="2833"/>
              <a:ext cx="144" cy="144"/>
            </a:xfrm>
            <a:prstGeom prst="rect">
              <a:avLst/>
            </a:prstGeom>
            <a:solidFill>
              <a:schemeClr val="bg1">
                <a:alpha val="50195"/>
              </a:schemeClr>
            </a:solidFill>
            <a:ln w="25400">
              <a:solidFill>
                <a:schemeClr val="tx1"/>
              </a:solidFill>
              <a:miter lim="800000"/>
              <a:headEnd/>
              <a:tailEnd/>
            </a:ln>
          </p:spPr>
          <p:txBody>
            <a:bodyPr wrap="none" anchor="ctr"/>
            <a:lstStyle/>
            <a:p>
              <a:pPr algn="ctr"/>
              <a:endParaRPr lang="en-GB" sz="900"/>
            </a:p>
          </p:txBody>
        </p:sp>
        <p:sp>
          <p:nvSpPr>
            <p:cNvPr id="328" name="Rectangle 617"/>
            <p:cNvSpPr>
              <a:spLocks noChangeArrowheads="1"/>
            </p:cNvSpPr>
            <p:nvPr/>
          </p:nvSpPr>
          <p:spPr bwMode="auto">
            <a:xfrm>
              <a:off x="1561" y="2545"/>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329" name="Rectangle 618"/>
            <p:cNvSpPr>
              <a:spLocks noChangeArrowheads="1"/>
            </p:cNvSpPr>
            <p:nvPr/>
          </p:nvSpPr>
          <p:spPr bwMode="auto">
            <a:xfrm>
              <a:off x="1561" y="2691"/>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330" name="Rectangle 619"/>
            <p:cNvSpPr>
              <a:spLocks noChangeArrowheads="1"/>
            </p:cNvSpPr>
            <p:nvPr/>
          </p:nvSpPr>
          <p:spPr bwMode="auto">
            <a:xfrm>
              <a:off x="1561" y="2833"/>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331" name="Rectangle 620"/>
            <p:cNvSpPr>
              <a:spLocks noChangeArrowheads="1"/>
            </p:cNvSpPr>
            <p:nvPr/>
          </p:nvSpPr>
          <p:spPr bwMode="auto">
            <a:xfrm>
              <a:off x="2133" y="2545"/>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2" name="Rectangle 621"/>
            <p:cNvSpPr>
              <a:spLocks noChangeArrowheads="1"/>
            </p:cNvSpPr>
            <p:nvPr/>
          </p:nvSpPr>
          <p:spPr bwMode="auto">
            <a:xfrm>
              <a:off x="2133" y="2691"/>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3" name="Rectangle 622"/>
            <p:cNvSpPr>
              <a:spLocks noChangeArrowheads="1"/>
            </p:cNvSpPr>
            <p:nvPr/>
          </p:nvSpPr>
          <p:spPr bwMode="auto">
            <a:xfrm>
              <a:off x="2133" y="2833"/>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4" name="Rectangle 623"/>
            <p:cNvSpPr>
              <a:spLocks noChangeArrowheads="1"/>
            </p:cNvSpPr>
            <p:nvPr/>
          </p:nvSpPr>
          <p:spPr bwMode="auto">
            <a:xfrm>
              <a:off x="1703" y="239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5" name="Rectangle 624"/>
            <p:cNvSpPr>
              <a:spLocks noChangeArrowheads="1"/>
            </p:cNvSpPr>
            <p:nvPr/>
          </p:nvSpPr>
          <p:spPr bwMode="auto">
            <a:xfrm>
              <a:off x="1842" y="239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6" name="Rectangle 625"/>
            <p:cNvSpPr>
              <a:spLocks noChangeArrowheads="1"/>
            </p:cNvSpPr>
            <p:nvPr/>
          </p:nvSpPr>
          <p:spPr bwMode="auto">
            <a:xfrm>
              <a:off x="1986" y="2397"/>
              <a:ext cx="144" cy="144"/>
            </a:xfrm>
            <a:prstGeom prst="rect">
              <a:avLst/>
            </a:prstGeom>
            <a:solidFill>
              <a:schemeClr val="bg1">
                <a:alpha val="50195"/>
              </a:schemeClr>
            </a:solidFill>
            <a:ln w="25400">
              <a:solidFill>
                <a:schemeClr val="tx1"/>
              </a:solidFill>
              <a:miter lim="800000"/>
              <a:headEnd/>
              <a:tailEnd/>
            </a:ln>
          </p:spPr>
          <p:txBody>
            <a:bodyPr wrap="none" anchor="ctr"/>
            <a:lstStyle/>
            <a:p>
              <a:pPr algn="ctr"/>
              <a:endParaRPr lang="en-GB" sz="900"/>
            </a:p>
          </p:txBody>
        </p:sp>
        <p:sp>
          <p:nvSpPr>
            <p:cNvPr id="337" name="Rectangle 626"/>
            <p:cNvSpPr>
              <a:spLocks noChangeArrowheads="1"/>
            </p:cNvSpPr>
            <p:nvPr/>
          </p:nvSpPr>
          <p:spPr bwMode="auto">
            <a:xfrm>
              <a:off x="1561" y="2397"/>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338" name="Rectangle 627"/>
            <p:cNvSpPr>
              <a:spLocks noChangeArrowheads="1"/>
            </p:cNvSpPr>
            <p:nvPr/>
          </p:nvSpPr>
          <p:spPr bwMode="auto">
            <a:xfrm>
              <a:off x="2133" y="239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39" name="Rectangle 628"/>
            <p:cNvSpPr>
              <a:spLocks noChangeArrowheads="1"/>
            </p:cNvSpPr>
            <p:nvPr/>
          </p:nvSpPr>
          <p:spPr bwMode="auto">
            <a:xfrm>
              <a:off x="1703" y="297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40" name="Rectangle 629"/>
            <p:cNvSpPr>
              <a:spLocks noChangeArrowheads="1"/>
            </p:cNvSpPr>
            <p:nvPr/>
          </p:nvSpPr>
          <p:spPr bwMode="auto">
            <a:xfrm>
              <a:off x="1842" y="297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sp>
          <p:nvSpPr>
            <p:cNvPr id="341" name="Rectangle 630"/>
            <p:cNvSpPr>
              <a:spLocks noChangeArrowheads="1"/>
            </p:cNvSpPr>
            <p:nvPr/>
          </p:nvSpPr>
          <p:spPr bwMode="auto">
            <a:xfrm>
              <a:off x="1986" y="2977"/>
              <a:ext cx="144" cy="144"/>
            </a:xfrm>
            <a:prstGeom prst="rect">
              <a:avLst/>
            </a:prstGeom>
            <a:solidFill>
              <a:schemeClr val="bg1">
                <a:alpha val="50195"/>
              </a:schemeClr>
            </a:solidFill>
            <a:ln w="25400">
              <a:solidFill>
                <a:schemeClr val="tx1"/>
              </a:solidFill>
              <a:miter lim="800000"/>
              <a:headEnd/>
              <a:tailEnd/>
            </a:ln>
          </p:spPr>
          <p:txBody>
            <a:bodyPr wrap="none" anchor="ctr"/>
            <a:lstStyle/>
            <a:p>
              <a:pPr algn="ctr"/>
              <a:endParaRPr lang="en-GB" sz="900"/>
            </a:p>
          </p:txBody>
        </p:sp>
        <p:sp>
          <p:nvSpPr>
            <p:cNvPr id="342" name="Rectangle 631"/>
            <p:cNvSpPr>
              <a:spLocks noChangeArrowheads="1"/>
            </p:cNvSpPr>
            <p:nvPr/>
          </p:nvSpPr>
          <p:spPr bwMode="auto">
            <a:xfrm>
              <a:off x="1561" y="2977"/>
              <a:ext cx="144" cy="144"/>
            </a:xfrm>
            <a:prstGeom prst="rect">
              <a:avLst/>
            </a:prstGeom>
            <a:solidFill>
              <a:srgbClr val="FF6600">
                <a:alpha val="50195"/>
              </a:srgbClr>
            </a:solidFill>
            <a:ln w="25400">
              <a:solidFill>
                <a:schemeClr val="tx1"/>
              </a:solidFill>
              <a:miter lim="800000"/>
              <a:headEnd/>
              <a:tailEnd/>
            </a:ln>
          </p:spPr>
          <p:txBody>
            <a:bodyPr wrap="none" anchor="ctr"/>
            <a:lstStyle/>
            <a:p>
              <a:pPr algn="ctr"/>
              <a:endParaRPr lang="en-GB" sz="900"/>
            </a:p>
          </p:txBody>
        </p:sp>
        <p:sp>
          <p:nvSpPr>
            <p:cNvPr id="343" name="Rectangle 632"/>
            <p:cNvSpPr>
              <a:spLocks noChangeArrowheads="1"/>
            </p:cNvSpPr>
            <p:nvPr/>
          </p:nvSpPr>
          <p:spPr bwMode="auto">
            <a:xfrm>
              <a:off x="2133" y="2977"/>
              <a:ext cx="144" cy="144"/>
            </a:xfrm>
            <a:prstGeom prst="rect">
              <a:avLst/>
            </a:prstGeom>
            <a:solidFill>
              <a:schemeClr val="bg1">
                <a:alpha val="38039"/>
              </a:schemeClr>
            </a:solidFill>
            <a:ln w="25400">
              <a:solidFill>
                <a:schemeClr val="tx1"/>
              </a:solidFill>
              <a:miter lim="800000"/>
              <a:headEnd/>
              <a:tailEnd/>
            </a:ln>
          </p:spPr>
          <p:txBody>
            <a:bodyPr wrap="none" anchor="ctr"/>
            <a:lstStyle/>
            <a:p>
              <a:pPr algn="ctr"/>
              <a:endParaRPr lang="en-GB" sz="9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48"/>
                                        </p:tgtEl>
                                      </p:cBhvr>
                                    </p:animEffect>
                                    <p:set>
                                      <p:cBhvr>
                                        <p:cTn id="13" dur="1" fill="hold">
                                          <p:stCondLst>
                                            <p:cond delay="499"/>
                                          </p:stCondLst>
                                        </p:cTn>
                                        <p:tgtEl>
                                          <p:spTgt spid="24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4"/>
                                        </p:tgtEl>
                                        <p:attrNameLst>
                                          <p:attrName>style.visibility</p:attrName>
                                        </p:attrNameLst>
                                      </p:cBhvr>
                                      <p:to>
                                        <p:strVal val="visible"/>
                                      </p:to>
                                    </p:set>
                                    <p:animEffect transition="in" filter="fade">
                                      <p:cBhvr>
                                        <p:cTn id="18" dur="500"/>
                                        <p:tgtEl>
                                          <p:spTgt spid="284"/>
                                        </p:tgtEl>
                                      </p:cBhvr>
                                    </p:animEffect>
                                  </p:childTnLst>
                                </p:cTn>
                              </p:par>
                              <p:par>
                                <p:cTn id="19" presetID="10" presetClass="entr" presetSubtype="0" fill="hold" nodeType="withEffect">
                                  <p:stCondLst>
                                    <p:cond delay="0"/>
                                  </p:stCondLst>
                                  <p:childTnLst>
                                    <p:set>
                                      <p:cBhvr>
                                        <p:cTn id="20" dur="1" fill="hold">
                                          <p:stCondLst>
                                            <p:cond delay="0"/>
                                          </p:stCondLst>
                                        </p:cTn>
                                        <p:tgtEl>
                                          <p:spTgt spid="262"/>
                                        </p:tgtEl>
                                        <p:attrNameLst>
                                          <p:attrName>style.visibility</p:attrName>
                                        </p:attrNameLst>
                                      </p:cBhvr>
                                      <p:to>
                                        <p:strVal val="visible"/>
                                      </p:to>
                                    </p:set>
                                    <p:animEffect transition="in" filter="fade">
                                      <p:cBhvr>
                                        <p:cTn id="21" dur="500"/>
                                        <p:tgtEl>
                                          <p:spTgt spid="262"/>
                                        </p:tgtEl>
                                      </p:cBhvr>
                                    </p:animEffect>
                                  </p:childTnLst>
                                </p:cTn>
                              </p:par>
                              <p:par>
                                <p:cTn id="22" presetID="10" presetClass="entr" presetSubtype="0"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Effect transition="in" filter="fade">
                                      <p:cBhvr>
                                        <p:cTn id="24" dur="500"/>
                                        <p:tgtEl>
                                          <p:spTgt spid="273"/>
                                        </p:tgtEl>
                                      </p:cBhvr>
                                    </p:animEffect>
                                  </p:childTnLst>
                                </p:cTn>
                              </p:par>
                              <p:par>
                                <p:cTn id="25" presetID="10" presetClass="entr" presetSubtype="0" fill="hold" nodeType="withEffect">
                                  <p:stCondLst>
                                    <p:cond delay="0"/>
                                  </p:stCondLst>
                                  <p:childTnLst>
                                    <p:set>
                                      <p:cBhvr>
                                        <p:cTn id="26" dur="1" fill="hold">
                                          <p:stCondLst>
                                            <p:cond delay="0"/>
                                          </p:stCondLst>
                                        </p:cTn>
                                        <p:tgtEl>
                                          <p:spTgt spid="296"/>
                                        </p:tgtEl>
                                        <p:attrNameLst>
                                          <p:attrName>style.visibility</p:attrName>
                                        </p:attrNameLst>
                                      </p:cBhvr>
                                      <p:to>
                                        <p:strVal val="visible"/>
                                      </p:to>
                                    </p:set>
                                    <p:animEffect transition="in" filter="fade">
                                      <p:cBhvr>
                                        <p:cTn id="27" dur="500"/>
                                        <p:tgtEl>
                                          <p:spTgt spid="296"/>
                                        </p:tgtEl>
                                      </p:cBhvr>
                                    </p:animEffect>
                                  </p:childTnLst>
                                </p:cTn>
                              </p:par>
                              <p:par>
                                <p:cTn id="28" presetID="10" presetClass="entr" presetSubtype="0" fill="hold" nodeType="withEffect">
                                  <p:stCondLst>
                                    <p:cond delay="0"/>
                                  </p:stCondLst>
                                  <p:childTnLst>
                                    <p:set>
                                      <p:cBhvr>
                                        <p:cTn id="29" dur="1" fill="hold">
                                          <p:stCondLst>
                                            <p:cond delay="0"/>
                                          </p:stCondLst>
                                        </p:cTn>
                                        <p:tgtEl>
                                          <p:spTgt spid="307"/>
                                        </p:tgtEl>
                                        <p:attrNameLst>
                                          <p:attrName>style.visibility</p:attrName>
                                        </p:attrNameLst>
                                      </p:cBhvr>
                                      <p:to>
                                        <p:strVal val="visible"/>
                                      </p:to>
                                    </p:set>
                                    <p:animEffect transition="in" filter="fade">
                                      <p:cBhvr>
                                        <p:cTn id="30" dur="500"/>
                                        <p:tgtEl>
                                          <p:spTgt spid="307"/>
                                        </p:tgtEl>
                                      </p:cBhvr>
                                    </p:animEffect>
                                  </p:childTnLst>
                                </p:cTn>
                              </p:par>
                              <p:par>
                                <p:cTn id="31" presetID="10" presetClass="entr" presetSubtype="0" fill="hold" nodeType="withEffect">
                                  <p:stCondLst>
                                    <p:cond delay="0"/>
                                  </p:stCondLst>
                                  <p:childTnLst>
                                    <p:set>
                                      <p:cBhvr>
                                        <p:cTn id="32" dur="1" fill="hold">
                                          <p:stCondLst>
                                            <p:cond delay="0"/>
                                          </p:stCondLst>
                                        </p:cTn>
                                        <p:tgtEl>
                                          <p:spTgt spid="318"/>
                                        </p:tgtEl>
                                        <p:attrNameLst>
                                          <p:attrName>style.visibility</p:attrName>
                                        </p:attrNameLst>
                                      </p:cBhvr>
                                      <p:to>
                                        <p:strVal val="visible"/>
                                      </p:to>
                                    </p:set>
                                    <p:animEffect transition="in" filter="fade">
                                      <p:cBhvr>
                                        <p:cTn id="33"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P spid="2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lstStyle/>
          <a:p>
            <a:r>
              <a:rPr lang="en-US" b="1" dirty="0" smtClean="0">
                <a:solidFill>
                  <a:srgbClr val="003399"/>
                </a:solidFill>
              </a:rPr>
              <a:t>Intensity Transformation …</a:t>
            </a:r>
            <a:endParaRPr lang="en-US" dirty="0"/>
          </a:p>
        </p:txBody>
      </p:sp>
      <p:sp>
        <p:nvSpPr>
          <p:cNvPr id="5" name="Content Placeholder 2"/>
          <p:cNvSpPr>
            <a:spLocks noGrp="1"/>
          </p:cNvSpPr>
          <p:nvPr>
            <p:ph sz="quarter" idx="1"/>
          </p:nvPr>
        </p:nvSpPr>
        <p:spPr>
          <a:xfrm>
            <a:off x="685800" y="1676400"/>
            <a:ext cx="7772400" cy="1143000"/>
          </a:xfrm>
        </p:spPr>
        <p:txBody>
          <a:bodyPr/>
          <a:lstStyle/>
          <a:p>
            <a:r>
              <a:rPr lang="en-US" dirty="0" smtClean="0"/>
              <a:t>The gray level below </a:t>
            </a:r>
            <a:r>
              <a:rPr lang="en-US" b="1" dirty="0" smtClean="0">
                <a:solidFill>
                  <a:srgbClr val="C00000"/>
                </a:solidFill>
              </a:rPr>
              <a:t>m</a:t>
            </a:r>
            <a:r>
              <a:rPr lang="en-US" dirty="0" smtClean="0"/>
              <a:t> are darkened and the levels above </a:t>
            </a:r>
            <a:r>
              <a:rPr lang="en-US" b="1" dirty="0" smtClean="0">
                <a:solidFill>
                  <a:srgbClr val="C00000"/>
                </a:solidFill>
              </a:rPr>
              <a:t>m</a:t>
            </a:r>
            <a:r>
              <a:rPr lang="en-US" dirty="0" smtClean="0"/>
              <a:t> are brightened.</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2209800" y="2895600"/>
            <a:ext cx="4800600" cy="360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1409700"/>
            <a:ext cx="8229600" cy="5524500"/>
          </a:xfrm>
          <a:prstGeom prst="rect">
            <a:avLst/>
          </a:prstGeom>
        </p:spPr>
        <p:txBody>
          <a:bodyPr vert="horz">
            <a:normAutofit/>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IE" sz="2900" b="0" i="0" u="none" strike="noStrike" kern="1200" cap="none" spc="0" normalizeH="0" baseline="0" noProof="0" dirty="0" smtClean="0">
                <a:ln>
                  <a:noFill/>
                </a:ln>
                <a:solidFill>
                  <a:schemeClr val="tx1"/>
                </a:solidFill>
                <a:effectLst/>
                <a:uLnTx/>
                <a:uFillTx/>
                <a:latin typeface="+mn-lt"/>
                <a:ea typeface="+mn-ea"/>
                <a:cs typeface="+mn-cs"/>
              </a:rPr>
              <a:t>There are a few approaches to dealing with missing edge pixels: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Omit missing pixels</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en-IE" sz="2300" b="0" i="0" u="none" strike="noStrike" kern="1200" cap="none" spc="0" normalizeH="0" baseline="0" noProof="0" dirty="0" smtClean="0">
                <a:ln>
                  <a:noFill/>
                </a:ln>
                <a:solidFill>
                  <a:schemeClr val="tx1"/>
                </a:solidFill>
                <a:effectLst/>
                <a:uLnTx/>
                <a:uFillTx/>
                <a:latin typeface="+mn-lt"/>
                <a:ea typeface="+mn-ea"/>
                <a:cs typeface="+mn-cs"/>
              </a:rPr>
              <a:t>Only works with some filters</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en-IE" sz="2300" b="0" i="0" u="none" strike="noStrike" kern="1200" cap="none" spc="0" normalizeH="0" baseline="0" noProof="0" dirty="0" smtClean="0">
                <a:ln>
                  <a:noFill/>
                </a:ln>
                <a:solidFill>
                  <a:schemeClr val="tx1"/>
                </a:solidFill>
                <a:effectLst/>
                <a:uLnTx/>
                <a:uFillTx/>
                <a:latin typeface="+mn-lt"/>
                <a:ea typeface="+mn-ea"/>
                <a:cs typeface="+mn-cs"/>
              </a:rPr>
              <a:t>Can add extra code and slow down processing</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Pad the image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en-IE" sz="2300" b="0" i="0" u="none" strike="noStrike" kern="1200" cap="none" spc="0" normalizeH="0" baseline="0" noProof="0" dirty="0" smtClean="0">
                <a:ln>
                  <a:noFill/>
                </a:ln>
                <a:solidFill>
                  <a:schemeClr val="tx1"/>
                </a:solidFill>
                <a:effectLst/>
                <a:uLnTx/>
                <a:uFillTx/>
                <a:latin typeface="+mn-lt"/>
                <a:ea typeface="+mn-ea"/>
                <a:cs typeface="+mn-cs"/>
              </a:rPr>
              <a:t>Typically with either all white or all black pixels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Replicate border pixels</a:t>
            </a:r>
          </a:p>
        </p:txBody>
      </p:sp>
      <p:sp>
        <p:nvSpPr>
          <p:cNvPr id="5" name="Title 1"/>
          <p:cNvSpPr>
            <a:spLocks noGrp="1"/>
          </p:cNvSpPr>
          <p:nvPr>
            <p:ph type="title"/>
          </p:nvPr>
        </p:nvSpPr>
        <p:spPr>
          <a:xfrm>
            <a:off x="612648" y="228600"/>
            <a:ext cx="8153400" cy="990600"/>
          </a:xfrm>
        </p:spPr>
        <p:txBody>
          <a:bodyPr>
            <a:noAutofit/>
          </a:bodyPr>
          <a:lstStyle/>
          <a:p>
            <a:r>
              <a:rPr lang="en-US" sz="3600" b="1" dirty="0" smtClean="0">
                <a:solidFill>
                  <a:srgbClr val="003399"/>
                </a:solidFill>
              </a:rPr>
              <a:t>Strange Things Happen At The Edges …</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Sample\Thank you\p3.jpg"/>
          <p:cNvPicPr>
            <a:picLocks noChangeAspect="1" noChangeArrowheads="1"/>
          </p:cNvPicPr>
          <p:nvPr/>
        </p:nvPicPr>
        <p:blipFill>
          <a:blip r:embed="rId2" cstate="print"/>
          <a:srcRect/>
          <a:stretch>
            <a:fillRect/>
          </a:stretch>
        </p:blipFill>
        <p:spPr bwMode="auto">
          <a:xfrm>
            <a:off x="2209800" y="1752600"/>
            <a:ext cx="4932506" cy="2971800"/>
          </a:xfrm>
          <a:prstGeom prst="rect">
            <a:avLst/>
          </a:prstGeom>
          <a:noFill/>
          <a:ln w="9525">
            <a:noFill/>
            <a:miter lim="800000"/>
            <a:headEnd/>
            <a:tailEnd/>
          </a:ln>
        </p:spPr>
      </p:pic>
      <p:sp>
        <p:nvSpPr>
          <p:cNvPr id="7" name="TextBox 9"/>
          <p:cNvSpPr txBox="1">
            <a:spLocks noChangeArrowheads="1"/>
          </p:cNvSpPr>
          <p:nvPr/>
        </p:nvSpPr>
        <p:spPr bwMode="auto">
          <a:xfrm>
            <a:off x="1524000" y="4953000"/>
            <a:ext cx="6357938" cy="830997"/>
          </a:xfrm>
          <a:prstGeom prst="rect">
            <a:avLst/>
          </a:prstGeom>
          <a:noFill/>
          <a:ln w="9525">
            <a:noFill/>
            <a:miter lim="800000"/>
            <a:headEnd/>
            <a:tailEnd/>
          </a:ln>
        </p:spPr>
        <p:txBody>
          <a:bodyPr>
            <a:spAutoFit/>
          </a:bodyPr>
          <a:lstStyle/>
          <a:p>
            <a:pPr algn="ctr"/>
            <a:r>
              <a:rPr lang="en-US" sz="4800" b="1" dirty="0">
                <a:solidFill>
                  <a:srgbClr val="002060"/>
                </a:solidFill>
                <a:latin typeface="Script MT Bold" pitchFamily="66" charset="0"/>
              </a:rPr>
              <a:t>Any </a:t>
            </a:r>
            <a:r>
              <a:rPr lang="en-US" sz="4800" b="1" dirty="0" smtClean="0">
                <a:solidFill>
                  <a:srgbClr val="002060"/>
                </a:solidFill>
                <a:latin typeface="Script MT Bold" pitchFamily="66" charset="0"/>
              </a:rPr>
              <a:t>Questions ?</a:t>
            </a:r>
            <a:endParaRPr lang="en-US" sz="4800" b="1" dirty="0">
              <a:solidFill>
                <a:srgbClr val="002060"/>
              </a:solidFill>
              <a:latin typeface="Script MT Bold" pitchFamily="66"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lstStyle/>
          <a:p>
            <a:r>
              <a:rPr lang="en-US" b="1" smtClean="0">
                <a:solidFill>
                  <a:srgbClr val="003399"/>
                </a:solidFill>
              </a:rPr>
              <a:t>Intensity Transformation …</a:t>
            </a:r>
            <a:endParaRPr lang="en-US"/>
          </a:p>
        </p:txBody>
      </p:sp>
      <p:sp>
        <p:nvSpPr>
          <p:cNvPr id="5" name="Content Placeholder 2"/>
          <p:cNvSpPr>
            <a:spLocks noGrp="1"/>
          </p:cNvSpPr>
          <p:nvPr>
            <p:ph sz="quarter" idx="1"/>
          </p:nvPr>
        </p:nvSpPr>
        <p:spPr>
          <a:xfrm>
            <a:off x="612648" y="1600200"/>
            <a:ext cx="8153400" cy="2057400"/>
          </a:xfrm>
        </p:spPr>
        <p:txBody>
          <a:bodyPr>
            <a:normAutofit fontScale="92500" lnSpcReduction="20000"/>
          </a:bodyPr>
          <a:lstStyle/>
          <a:p>
            <a:pPr>
              <a:spcBef>
                <a:spcPts val="1200"/>
              </a:spcBef>
            </a:pPr>
            <a:r>
              <a:rPr lang="en-US" sz="2800" b="1" dirty="0" smtClean="0">
                <a:solidFill>
                  <a:srgbClr val="003399"/>
                </a:solidFill>
              </a:rPr>
              <a:t>Limiting case: </a:t>
            </a:r>
            <a:r>
              <a:rPr lang="en-US" sz="2800" dirty="0" smtClean="0"/>
              <a:t>Produces a binary image (two level) from input image and the function is known as </a:t>
            </a:r>
            <a:r>
              <a:rPr lang="en-US" sz="2800" dirty="0" err="1" smtClean="0"/>
              <a:t>Thresholding</a:t>
            </a:r>
            <a:r>
              <a:rPr lang="en-US" sz="2800" dirty="0" smtClean="0"/>
              <a:t> function</a:t>
            </a:r>
          </a:p>
          <a:p>
            <a:pPr marL="414338" indent="-414338">
              <a:spcBef>
                <a:spcPts val="1200"/>
              </a:spcBef>
              <a:buClr>
                <a:schemeClr val="bg1"/>
              </a:buClr>
              <a:buSzPct val="125000"/>
            </a:pPr>
            <a:r>
              <a:rPr lang="en-GB" sz="2800" b="1" dirty="0" smtClean="0">
                <a:solidFill>
                  <a:srgbClr val="C00000"/>
                </a:solidFill>
              </a:rPr>
              <a:t>g(</a:t>
            </a:r>
            <a:r>
              <a:rPr lang="en-GB" sz="2800" b="1" dirty="0" err="1" smtClean="0">
                <a:solidFill>
                  <a:srgbClr val="C00000"/>
                </a:solidFill>
              </a:rPr>
              <a:t>x,y</a:t>
            </a:r>
            <a:r>
              <a:rPr lang="en-GB" sz="2800" b="1" dirty="0" smtClean="0">
                <a:solidFill>
                  <a:srgbClr val="C00000"/>
                </a:solidFill>
              </a:rPr>
              <a:t>)   =	L     if f(</a:t>
            </a:r>
            <a:r>
              <a:rPr lang="en-GB" sz="2800" b="1" dirty="0" err="1" smtClean="0">
                <a:solidFill>
                  <a:srgbClr val="C00000"/>
                </a:solidFill>
              </a:rPr>
              <a:t>x,y</a:t>
            </a:r>
            <a:r>
              <a:rPr lang="en-GB" sz="2800" b="1" dirty="0" smtClean="0">
                <a:solidFill>
                  <a:srgbClr val="C00000"/>
                </a:solidFill>
              </a:rPr>
              <a:t>) &gt; m,</a:t>
            </a:r>
          </a:p>
          <a:p>
            <a:pPr marL="414338" indent="-414338">
              <a:spcBef>
                <a:spcPts val="1200"/>
              </a:spcBef>
              <a:buClr>
                <a:schemeClr val="bg1"/>
              </a:buClr>
              <a:buSzPct val="125000"/>
            </a:pPr>
            <a:r>
              <a:rPr lang="en-GB" sz="2800" b="1" dirty="0" smtClean="0">
                <a:solidFill>
                  <a:srgbClr val="C00000"/>
                </a:solidFill>
              </a:rPr>
              <a:t>			0     otherwise</a:t>
            </a:r>
          </a:p>
          <a:p>
            <a:endParaRPr lang="en-US" dirty="0" smtClean="0"/>
          </a:p>
          <a:p>
            <a:endParaRPr lang="en-US" dirty="0" smtClean="0"/>
          </a:p>
          <a:p>
            <a:endParaRPr lang="en-US" dirty="0"/>
          </a:p>
        </p:txBody>
      </p:sp>
      <p:pic>
        <p:nvPicPr>
          <p:cNvPr id="6" name="Picture 2"/>
          <p:cNvPicPr>
            <a:picLocks noChangeAspect="1" noChangeArrowheads="1"/>
          </p:cNvPicPr>
          <p:nvPr/>
        </p:nvPicPr>
        <p:blipFill>
          <a:blip r:embed="rId2" cstate="print"/>
          <a:srcRect/>
          <a:stretch>
            <a:fillRect/>
          </a:stretch>
        </p:blipFill>
        <p:spPr bwMode="auto">
          <a:xfrm>
            <a:off x="990600" y="3733800"/>
            <a:ext cx="7577375"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solidFill>
                  <a:srgbClr val="003399"/>
                </a:solidFill>
              </a:rPr>
              <a:t>Basic Intensity Transformation Functions</a:t>
            </a:r>
          </a:p>
        </p:txBody>
      </p:sp>
      <p:sp>
        <p:nvSpPr>
          <p:cNvPr id="3" name="Content Placeholder 2"/>
          <p:cNvSpPr>
            <a:spLocks noGrp="1"/>
          </p:cNvSpPr>
          <p:nvPr>
            <p:ph sz="quarter" idx="1"/>
          </p:nvPr>
        </p:nvSpPr>
        <p:spPr>
          <a:xfrm>
            <a:off x="4495800" y="1600200"/>
            <a:ext cx="4270248" cy="4495800"/>
          </a:xfrm>
        </p:spPr>
        <p:txBody>
          <a:bodyPr/>
          <a:lstStyle/>
          <a:p>
            <a:r>
              <a:rPr lang="en-US" sz="2800" b="1" dirty="0" smtClean="0">
                <a:solidFill>
                  <a:srgbClr val="C00000"/>
                </a:solidFill>
              </a:rPr>
              <a:t>Linear function</a:t>
            </a:r>
          </a:p>
          <a:p>
            <a:pPr lvl="1"/>
            <a:r>
              <a:rPr lang="en-US" sz="2400" dirty="0" smtClean="0"/>
              <a:t>Negative and identity transformations</a:t>
            </a:r>
          </a:p>
          <a:p>
            <a:r>
              <a:rPr lang="en-US" sz="2800" b="1" dirty="0" smtClean="0">
                <a:solidFill>
                  <a:srgbClr val="C00000"/>
                </a:solidFill>
              </a:rPr>
              <a:t>Logarithm function</a:t>
            </a:r>
          </a:p>
          <a:p>
            <a:pPr lvl="1"/>
            <a:r>
              <a:rPr lang="en-US" sz="2400" dirty="0" smtClean="0"/>
              <a:t>Log and inverse-log transformation</a:t>
            </a:r>
          </a:p>
          <a:p>
            <a:r>
              <a:rPr lang="en-US" sz="2800" b="1" dirty="0" smtClean="0">
                <a:solidFill>
                  <a:srgbClr val="C00000"/>
                </a:solidFill>
              </a:rPr>
              <a:t>Power-law function</a:t>
            </a:r>
          </a:p>
          <a:p>
            <a:pPr lvl="1"/>
            <a:r>
              <a:rPr lang="en-US" sz="2400" dirty="0" smtClean="0"/>
              <a:t>n</a:t>
            </a:r>
            <a:r>
              <a:rPr lang="en-US" sz="2400" baseline="30000" dirty="0" smtClean="0"/>
              <a:t>th</a:t>
            </a:r>
            <a:r>
              <a:rPr lang="en-US" sz="2400" dirty="0" smtClean="0"/>
              <a:t> power and n</a:t>
            </a:r>
            <a:r>
              <a:rPr lang="en-US" sz="2400" baseline="30000" dirty="0" smtClean="0"/>
              <a:t>th</a:t>
            </a:r>
            <a:r>
              <a:rPr lang="en-US" sz="2400" dirty="0" smtClean="0"/>
              <a:t> root transformations</a:t>
            </a:r>
            <a:endParaRPr lang="th-TH" sz="2400" dirty="0" smtClean="0"/>
          </a:p>
          <a:p>
            <a:endParaRPr lang="en-US" dirty="0"/>
          </a:p>
        </p:txBody>
      </p:sp>
      <p:grpSp>
        <p:nvGrpSpPr>
          <p:cNvPr id="5" name="Group 4"/>
          <p:cNvGrpSpPr>
            <a:grpSpLocks/>
          </p:cNvGrpSpPr>
          <p:nvPr/>
        </p:nvGrpSpPr>
        <p:grpSpPr bwMode="auto">
          <a:xfrm>
            <a:off x="290513" y="1709738"/>
            <a:ext cx="4206875" cy="4691062"/>
            <a:chOff x="183" y="1049"/>
            <a:chExt cx="2650" cy="2955"/>
          </a:xfrm>
        </p:grpSpPr>
        <p:graphicFrame>
          <p:nvGraphicFramePr>
            <p:cNvPr id="6" name="Object 5"/>
            <p:cNvGraphicFramePr>
              <a:graphicFrameLocks noChangeAspect="1"/>
            </p:cNvGraphicFramePr>
            <p:nvPr/>
          </p:nvGraphicFramePr>
          <p:xfrm>
            <a:off x="288" y="1049"/>
            <a:ext cx="2545" cy="2768"/>
          </p:xfrm>
          <a:graphic>
            <a:graphicData uri="http://schemas.openxmlformats.org/presentationml/2006/ole">
              <p:oleObj spid="_x0000_s22531" name="Bitmap Image" r:id="rId4" imgW="3704762" imgH="3580952" progId="PBrush">
                <p:embed/>
              </p:oleObj>
            </a:graphicData>
          </a:graphic>
        </p:graphicFrame>
        <p:sp>
          <p:nvSpPr>
            <p:cNvPr id="7" name="Text Box 6"/>
            <p:cNvSpPr txBox="1">
              <a:spLocks noChangeArrowheads="1"/>
            </p:cNvSpPr>
            <p:nvPr/>
          </p:nvSpPr>
          <p:spPr bwMode="auto">
            <a:xfrm>
              <a:off x="1152" y="3792"/>
              <a:ext cx="1278" cy="212"/>
            </a:xfrm>
            <a:prstGeom prst="rect">
              <a:avLst/>
            </a:prstGeom>
            <a:noFill/>
            <a:ln w="9525">
              <a:noFill/>
              <a:miter lim="800000"/>
              <a:headEnd/>
              <a:tailEnd/>
            </a:ln>
            <a:effectLst/>
          </p:spPr>
          <p:txBody>
            <a:bodyPr wrap="none">
              <a:spAutoFit/>
            </a:bodyPr>
            <a:lstStyle/>
            <a:p>
              <a:r>
                <a:rPr lang="en-US" sz="1600" b="1" dirty="0">
                  <a:latin typeface="Tahoma" pitchFamily="34" charset="0"/>
                  <a:cs typeface="Angsana New" pitchFamily="18" charset="-34"/>
                </a:rPr>
                <a:t>Input gray level, r</a:t>
              </a:r>
              <a:endParaRPr lang="th-TH" sz="1600" b="1" dirty="0">
                <a:latin typeface="Tahoma" pitchFamily="34" charset="0"/>
                <a:cs typeface="Angsana New" pitchFamily="18" charset="-34"/>
              </a:endParaRPr>
            </a:p>
          </p:txBody>
        </p:sp>
        <p:sp>
          <p:nvSpPr>
            <p:cNvPr id="8" name="Text Box 7"/>
            <p:cNvSpPr txBox="1">
              <a:spLocks noChangeArrowheads="1"/>
            </p:cNvSpPr>
            <p:nvPr/>
          </p:nvSpPr>
          <p:spPr bwMode="auto">
            <a:xfrm rot="-5379765">
              <a:off x="-400" y="2377"/>
              <a:ext cx="1378" cy="212"/>
            </a:xfrm>
            <a:prstGeom prst="rect">
              <a:avLst/>
            </a:prstGeom>
            <a:noFill/>
            <a:ln w="9525">
              <a:noFill/>
              <a:miter lim="800000"/>
              <a:headEnd/>
              <a:tailEnd/>
            </a:ln>
            <a:effectLst/>
          </p:spPr>
          <p:txBody>
            <a:bodyPr wrap="none">
              <a:spAutoFit/>
            </a:bodyPr>
            <a:lstStyle/>
            <a:p>
              <a:r>
                <a:rPr lang="en-US" sz="1600" b="1">
                  <a:latin typeface="Tahoma" pitchFamily="34" charset="0"/>
                  <a:cs typeface="Angsana New" pitchFamily="18" charset="-34"/>
                </a:rPr>
                <a:t>Output gray level, s</a:t>
              </a:r>
              <a:endParaRPr lang="th-TH" sz="1600" b="1">
                <a:latin typeface="Tahoma" pitchFamily="34" charset="0"/>
                <a:cs typeface="Angsana New" pitchFamily="18" charset="-34"/>
              </a:endParaRPr>
            </a:p>
          </p:txBody>
        </p:sp>
        <p:sp>
          <p:nvSpPr>
            <p:cNvPr id="9" name="Text Box 8"/>
            <p:cNvSpPr txBox="1">
              <a:spLocks noChangeArrowheads="1"/>
            </p:cNvSpPr>
            <p:nvPr/>
          </p:nvSpPr>
          <p:spPr bwMode="auto">
            <a:xfrm>
              <a:off x="645" y="1497"/>
              <a:ext cx="619"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Negative</a:t>
              </a:r>
              <a:endParaRPr lang="th-TH" sz="1400" b="1">
                <a:latin typeface="Tahoma" pitchFamily="34" charset="0"/>
                <a:cs typeface="Angsana New" pitchFamily="18" charset="-34"/>
              </a:endParaRPr>
            </a:p>
          </p:txBody>
        </p:sp>
        <p:sp>
          <p:nvSpPr>
            <p:cNvPr id="10" name="Text Box 9"/>
            <p:cNvSpPr txBox="1">
              <a:spLocks noChangeArrowheads="1"/>
            </p:cNvSpPr>
            <p:nvPr/>
          </p:nvSpPr>
          <p:spPr bwMode="auto">
            <a:xfrm>
              <a:off x="737" y="2103"/>
              <a:ext cx="319"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Log</a:t>
              </a:r>
              <a:endParaRPr lang="th-TH" sz="1400" b="1">
                <a:latin typeface="Tahoma" pitchFamily="34" charset="0"/>
                <a:cs typeface="Angsana New" pitchFamily="18" charset="-34"/>
              </a:endParaRPr>
            </a:p>
          </p:txBody>
        </p:sp>
        <p:sp>
          <p:nvSpPr>
            <p:cNvPr id="11" name="Text Box 10"/>
            <p:cNvSpPr txBox="1">
              <a:spLocks noChangeArrowheads="1"/>
            </p:cNvSpPr>
            <p:nvPr/>
          </p:nvSpPr>
          <p:spPr bwMode="auto">
            <a:xfrm>
              <a:off x="1728" y="1728"/>
              <a:ext cx="574"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nth root</a:t>
              </a:r>
              <a:endParaRPr lang="th-TH" sz="1400" b="1">
                <a:latin typeface="Tahoma" pitchFamily="34" charset="0"/>
                <a:cs typeface="Angsana New" pitchFamily="18" charset="-34"/>
              </a:endParaRPr>
            </a:p>
          </p:txBody>
        </p:sp>
        <p:sp>
          <p:nvSpPr>
            <p:cNvPr id="12" name="Text Box 11"/>
            <p:cNvSpPr txBox="1">
              <a:spLocks noChangeArrowheads="1"/>
            </p:cNvSpPr>
            <p:nvPr/>
          </p:nvSpPr>
          <p:spPr bwMode="auto">
            <a:xfrm>
              <a:off x="629" y="3234"/>
              <a:ext cx="571"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Identity</a:t>
              </a:r>
              <a:endParaRPr lang="th-TH" sz="1400" b="1">
                <a:latin typeface="Tahoma" pitchFamily="34" charset="0"/>
                <a:cs typeface="Angsana New" pitchFamily="18" charset="-34"/>
              </a:endParaRPr>
            </a:p>
          </p:txBody>
        </p:sp>
        <p:sp>
          <p:nvSpPr>
            <p:cNvPr id="13" name="Text Box 12"/>
            <p:cNvSpPr txBox="1">
              <a:spLocks noChangeArrowheads="1"/>
            </p:cNvSpPr>
            <p:nvPr/>
          </p:nvSpPr>
          <p:spPr bwMode="auto">
            <a:xfrm>
              <a:off x="1950" y="2220"/>
              <a:ext cx="695"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nth power</a:t>
              </a:r>
              <a:endParaRPr lang="th-TH" sz="1400" b="1">
                <a:latin typeface="Tahoma" pitchFamily="34" charset="0"/>
                <a:cs typeface="Angsana New" pitchFamily="18" charset="-34"/>
              </a:endParaRPr>
            </a:p>
          </p:txBody>
        </p:sp>
        <p:sp>
          <p:nvSpPr>
            <p:cNvPr id="14" name="Text Box 13"/>
            <p:cNvSpPr txBox="1">
              <a:spLocks noChangeArrowheads="1"/>
            </p:cNvSpPr>
            <p:nvPr/>
          </p:nvSpPr>
          <p:spPr bwMode="auto">
            <a:xfrm>
              <a:off x="1632" y="3204"/>
              <a:ext cx="784"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Inverse Log</a:t>
              </a:r>
              <a:endParaRPr lang="th-TH" sz="1400" b="1">
                <a:latin typeface="Tahoma" pitchFamily="34" charset="0"/>
                <a:cs typeface="Angsana New" pitchFamily="18" charset="-34"/>
              </a:endParaRPr>
            </a:p>
          </p:txBody>
        </p:sp>
      </p:grpSp>
      <p:sp>
        <p:nvSpPr>
          <p:cNvPr id="15" name="Rectangle 14"/>
          <p:cNvSpPr/>
          <p:nvPr/>
        </p:nvSpPr>
        <p:spPr>
          <a:xfrm>
            <a:off x="4800600" y="5943600"/>
            <a:ext cx="4114800" cy="646331"/>
          </a:xfrm>
          <a:prstGeom prst="rect">
            <a:avLst/>
          </a:prstGeom>
          <a:ln>
            <a:solidFill>
              <a:schemeClr val="tx1">
                <a:lumMod val="75000"/>
                <a:lumOff val="25000"/>
              </a:schemeClr>
            </a:solidFill>
          </a:ln>
        </p:spPr>
        <p:txBody>
          <a:bodyPr wrap="square">
            <a:spAutoFit/>
          </a:bodyPr>
          <a:lstStyle/>
          <a:p>
            <a:pPr algn="just"/>
            <a:r>
              <a:rPr lang="en-US" b="1" dirty="0" smtClean="0">
                <a:solidFill>
                  <a:srgbClr val="7030A0"/>
                </a:solidFill>
                <a:latin typeface="Bell MT" pitchFamily="18" charset="0"/>
              </a:rPr>
              <a:t>Identity function: Output intensities are identical to input intensities.</a:t>
            </a:r>
            <a:endParaRPr lang="en-US" b="1" dirty="0">
              <a:solidFill>
                <a:srgbClr val="7030A0"/>
              </a:solidFill>
              <a:latin typeface="Bell MT"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3399"/>
                </a:solidFill>
              </a:rPr>
              <a:t>Image Negatives</a:t>
            </a:r>
          </a:p>
        </p:txBody>
      </p:sp>
      <p:sp>
        <p:nvSpPr>
          <p:cNvPr id="3" name="Content Placeholder 2"/>
          <p:cNvSpPr>
            <a:spLocks noGrp="1"/>
          </p:cNvSpPr>
          <p:nvPr>
            <p:ph sz="quarter" idx="1"/>
          </p:nvPr>
        </p:nvSpPr>
        <p:spPr>
          <a:xfrm>
            <a:off x="4343400" y="1600200"/>
            <a:ext cx="4422648" cy="4953000"/>
          </a:xfrm>
        </p:spPr>
        <p:txBody>
          <a:bodyPr>
            <a:normAutofit fontScale="85000" lnSpcReduction="10000"/>
          </a:bodyPr>
          <a:lstStyle/>
          <a:p>
            <a:pPr>
              <a:lnSpc>
                <a:spcPct val="90000"/>
              </a:lnSpc>
              <a:spcBef>
                <a:spcPts val="1200"/>
              </a:spcBef>
            </a:pPr>
            <a:r>
              <a:rPr lang="en-US" sz="3300" dirty="0" smtClean="0"/>
              <a:t>An image with gray level in the range  </a:t>
            </a:r>
            <a:r>
              <a:rPr lang="en-US" sz="3300" b="1" dirty="0" smtClean="0">
                <a:solidFill>
                  <a:srgbClr val="C00000"/>
                </a:solidFill>
                <a:effectLst>
                  <a:outerShdw blurRad="38100" dist="38100" dir="2700000" algn="tl">
                    <a:srgbClr val="C0C0C0"/>
                  </a:outerShdw>
                </a:effectLst>
                <a:latin typeface="Times New Roman" pitchFamily="18" charset="0"/>
                <a:cs typeface="Times New Roman" pitchFamily="18" charset="0"/>
              </a:rPr>
              <a:t>[0, L-1]</a:t>
            </a:r>
            <a:r>
              <a:rPr lang="en-US" sz="3300" dirty="0" smtClean="0">
                <a:solidFill>
                  <a:srgbClr val="C00000"/>
                </a:solidFill>
              </a:rPr>
              <a:t> </a:t>
            </a:r>
            <a:r>
              <a:rPr lang="en-US" sz="3300" dirty="0" smtClean="0"/>
              <a:t/>
            </a:r>
            <a:br>
              <a:rPr lang="en-US" sz="3300" dirty="0" smtClean="0"/>
            </a:br>
            <a:r>
              <a:rPr lang="en-US" sz="3300" dirty="0" smtClean="0"/>
              <a:t>where </a:t>
            </a:r>
            <a:r>
              <a:rPr lang="en-US" sz="33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L = 2</a:t>
            </a:r>
            <a:r>
              <a:rPr lang="en-US" sz="3300" b="1" i="1" baseline="30000" dirty="0" smtClean="0">
                <a:solidFill>
                  <a:srgbClr val="C00000"/>
                </a:solidFill>
                <a:effectLst>
                  <a:outerShdw blurRad="38100" dist="38100" dir="2700000" algn="tl">
                    <a:srgbClr val="C0C0C0"/>
                  </a:outerShdw>
                </a:effectLst>
                <a:latin typeface="Times New Roman" pitchFamily="18" charset="0"/>
                <a:cs typeface="Times New Roman" pitchFamily="18" charset="0"/>
              </a:rPr>
              <a:t>n</a:t>
            </a:r>
            <a:r>
              <a:rPr lang="en-US" sz="3300" dirty="0" smtClean="0"/>
              <a:t> ; n = 1, 2…</a:t>
            </a:r>
          </a:p>
          <a:p>
            <a:pPr>
              <a:lnSpc>
                <a:spcPct val="90000"/>
              </a:lnSpc>
              <a:spcBef>
                <a:spcPts val="1200"/>
              </a:spcBef>
            </a:pPr>
            <a:r>
              <a:rPr lang="en-US" sz="3200" dirty="0" smtClean="0"/>
              <a:t>Negative transformation :</a:t>
            </a:r>
          </a:p>
          <a:p>
            <a:pPr algn="ctr">
              <a:lnSpc>
                <a:spcPct val="90000"/>
              </a:lnSpc>
              <a:spcBef>
                <a:spcPts val="1200"/>
              </a:spcBef>
              <a:buFontTx/>
              <a:buNone/>
            </a:pP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s = L – 1 –r</a:t>
            </a:r>
            <a:r>
              <a:rPr lang="en-US" sz="3200" i="1" dirty="0" smtClean="0">
                <a:solidFill>
                  <a:srgbClr val="C00000"/>
                </a:solidFill>
                <a:latin typeface="Times New Roman" pitchFamily="18" charset="0"/>
                <a:cs typeface="Times New Roman" pitchFamily="18" charset="0"/>
              </a:rPr>
              <a:t> </a:t>
            </a:r>
          </a:p>
          <a:p>
            <a:pPr>
              <a:lnSpc>
                <a:spcPct val="90000"/>
              </a:lnSpc>
              <a:spcBef>
                <a:spcPts val="1200"/>
              </a:spcBef>
            </a:pPr>
            <a:r>
              <a:rPr lang="en-US" sz="3200" dirty="0" smtClean="0"/>
              <a:t>Reversing the intensity levels of an image.</a:t>
            </a:r>
          </a:p>
          <a:p>
            <a:pPr>
              <a:lnSpc>
                <a:spcPct val="90000"/>
              </a:lnSpc>
              <a:spcBef>
                <a:spcPts val="1200"/>
              </a:spcBef>
            </a:pPr>
            <a:r>
              <a:rPr lang="en-US" sz="3200" dirty="0" smtClean="0"/>
              <a:t>Suitable for enhancing white or gray detail embedded in dark regions of an image, especially when the black area dominant in size.</a:t>
            </a:r>
            <a:endParaRPr lang="th-TH" sz="3200" dirty="0" smtClean="0"/>
          </a:p>
          <a:p>
            <a:endParaRPr lang="en-US" dirty="0"/>
          </a:p>
        </p:txBody>
      </p:sp>
      <p:pic>
        <p:nvPicPr>
          <p:cNvPr id="25602" name="Picture 2"/>
          <p:cNvPicPr>
            <a:picLocks noChangeAspect="1" noChangeArrowheads="1"/>
          </p:cNvPicPr>
          <p:nvPr/>
        </p:nvPicPr>
        <p:blipFill>
          <a:blip r:embed="rId2" cstate="print"/>
          <a:srcRect/>
          <a:stretch>
            <a:fillRect/>
          </a:stretch>
        </p:blipFill>
        <p:spPr bwMode="auto">
          <a:xfrm>
            <a:off x="442141" y="2133600"/>
            <a:ext cx="3767909"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5718048" cy="990600"/>
          </a:xfrm>
        </p:spPr>
        <p:txBody>
          <a:bodyPr/>
          <a:lstStyle/>
          <a:p>
            <a:r>
              <a:rPr lang="en-US" b="1" dirty="0" smtClean="0">
                <a:solidFill>
                  <a:srgbClr val="003399"/>
                </a:solidFill>
              </a:rPr>
              <a:t>Image Negatives</a:t>
            </a:r>
            <a:endParaRPr lang="en-US" dirty="0"/>
          </a:p>
        </p:txBody>
      </p:sp>
      <p:pic>
        <p:nvPicPr>
          <p:cNvPr id="44034" name="Picture 2"/>
          <p:cNvPicPr>
            <a:picLocks noChangeAspect="1" noChangeArrowheads="1"/>
          </p:cNvPicPr>
          <p:nvPr/>
        </p:nvPicPr>
        <p:blipFill>
          <a:blip r:embed="rId2" cstate="print"/>
          <a:srcRect/>
          <a:stretch>
            <a:fillRect/>
          </a:stretch>
        </p:blipFill>
        <p:spPr bwMode="auto">
          <a:xfrm>
            <a:off x="-1" y="0"/>
            <a:ext cx="2721423" cy="2667000"/>
          </a:xfrm>
          <a:prstGeom prst="rect">
            <a:avLst/>
          </a:prstGeom>
          <a:noFill/>
          <a:ln w="9525">
            <a:noFill/>
            <a:miter lim="800000"/>
            <a:headEnd/>
            <a:tailEnd/>
          </a:ln>
        </p:spPr>
      </p:pic>
      <p:pic>
        <p:nvPicPr>
          <p:cNvPr id="44033" name="Picture 1"/>
          <p:cNvPicPr>
            <a:picLocks noChangeAspect="1" noChangeArrowheads="1"/>
          </p:cNvPicPr>
          <p:nvPr/>
        </p:nvPicPr>
        <p:blipFill>
          <a:blip r:embed="rId3" cstate="print"/>
          <a:srcRect/>
          <a:stretch>
            <a:fillRect/>
          </a:stretch>
        </p:blipFill>
        <p:spPr bwMode="auto">
          <a:xfrm>
            <a:off x="2438400" y="2133600"/>
            <a:ext cx="6400800" cy="3674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Image Negatives: Example</a:t>
            </a:r>
            <a:endParaRPr lang="en-US" dirty="0"/>
          </a:p>
        </p:txBody>
      </p:sp>
      <p:pic>
        <p:nvPicPr>
          <p:cNvPr id="4" name="Picture 3" descr="pqr.jpg"/>
          <p:cNvPicPr>
            <a:picLocks noChangeAspect="1"/>
          </p:cNvPicPr>
          <p:nvPr/>
        </p:nvPicPr>
        <p:blipFill>
          <a:blip r:embed="rId2"/>
          <a:stretch>
            <a:fillRect/>
          </a:stretch>
        </p:blipFill>
        <p:spPr>
          <a:xfrm>
            <a:off x="838200" y="2097865"/>
            <a:ext cx="3657600" cy="3007535"/>
          </a:xfrm>
          <a:prstGeom prst="rect">
            <a:avLst/>
          </a:prstGeom>
        </p:spPr>
      </p:pic>
      <p:pic>
        <p:nvPicPr>
          <p:cNvPr id="5" name="Picture 4" descr="negative.png"/>
          <p:cNvPicPr>
            <a:picLocks noChangeAspect="1"/>
          </p:cNvPicPr>
          <p:nvPr/>
        </p:nvPicPr>
        <p:blipFill>
          <a:blip r:embed="rId3"/>
          <a:stretch>
            <a:fillRect/>
          </a:stretch>
        </p:blipFill>
        <p:spPr>
          <a:xfrm>
            <a:off x="4572000" y="1905000"/>
            <a:ext cx="4572000" cy="347402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3399"/>
                </a:solidFill>
              </a:rPr>
              <a:t>Log Transformations</a:t>
            </a:r>
          </a:p>
        </p:txBody>
      </p:sp>
      <p:sp>
        <p:nvSpPr>
          <p:cNvPr id="3" name="Content Placeholder 2"/>
          <p:cNvSpPr>
            <a:spLocks noGrp="1"/>
          </p:cNvSpPr>
          <p:nvPr>
            <p:ph sz="quarter" idx="1"/>
          </p:nvPr>
        </p:nvSpPr>
        <p:spPr>
          <a:xfrm>
            <a:off x="4648200" y="1828800"/>
            <a:ext cx="4117848" cy="4724400"/>
          </a:xfrm>
        </p:spPr>
        <p:txBody>
          <a:bodyPr>
            <a:normAutofit fontScale="92500" lnSpcReduction="20000"/>
          </a:bodyPr>
          <a:lstStyle/>
          <a:p>
            <a:pPr algn="ctr">
              <a:lnSpc>
                <a:spcPct val="90000"/>
              </a:lnSpc>
              <a:buFontTx/>
              <a:buNone/>
            </a:pPr>
            <a:r>
              <a:rPr lang="en-US" sz="32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s = c log (1+r)</a:t>
            </a:r>
          </a:p>
          <a:p>
            <a:pPr>
              <a:lnSpc>
                <a:spcPct val="90000"/>
              </a:lnSpc>
              <a:spcBef>
                <a:spcPts val="1200"/>
              </a:spcBef>
            </a:pPr>
            <a:r>
              <a:rPr lang="en-US" sz="3000" dirty="0" smtClean="0"/>
              <a:t>c is a constant </a:t>
            </a:r>
            <a:br>
              <a:rPr lang="en-US" sz="3000" dirty="0" smtClean="0"/>
            </a:br>
            <a:r>
              <a:rPr lang="en-US" sz="3000" dirty="0" smtClean="0"/>
              <a:t>and r </a:t>
            </a:r>
            <a:r>
              <a:rPr lang="en-US" sz="3000" dirty="0" smtClean="0">
                <a:sym typeface="Symbol" pitchFamily="18" charset="2"/>
              </a:rPr>
              <a:t> </a:t>
            </a:r>
            <a:r>
              <a:rPr lang="en-US" sz="3000" dirty="0" smtClean="0"/>
              <a:t>0</a:t>
            </a:r>
          </a:p>
          <a:p>
            <a:pPr>
              <a:lnSpc>
                <a:spcPct val="90000"/>
              </a:lnSpc>
              <a:spcBef>
                <a:spcPts val="1200"/>
              </a:spcBef>
            </a:pPr>
            <a:r>
              <a:rPr lang="en-US" sz="3000" dirty="0" smtClean="0">
                <a:solidFill>
                  <a:srgbClr val="0070C0"/>
                </a:solidFill>
              </a:rPr>
              <a:t>Log curve maps a narrow range of low gray-level values in the input image into a wider range of output levels.</a:t>
            </a:r>
          </a:p>
          <a:p>
            <a:pPr>
              <a:lnSpc>
                <a:spcPct val="90000"/>
              </a:lnSpc>
              <a:spcBef>
                <a:spcPts val="1200"/>
              </a:spcBef>
            </a:pPr>
            <a:r>
              <a:rPr lang="en-US" sz="3000" dirty="0" smtClean="0"/>
              <a:t>Used to expand the values of dark pixels in an image while compressing the higher-level values.</a:t>
            </a:r>
            <a:endParaRPr lang="th-TH" sz="3000" dirty="0" smtClean="0"/>
          </a:p>
          <a:p>
            <a:endParaRPr lang="en-US" dirty="0"/>
          </a:p>
        </p:txBody>
      </p:sp>
      <p:grpSp>
        <p:nvGrpSpPr>
          <p:cNvPr id="4" name="Group 4"/>
          <p:cNvGrpSpPr>
            <a:grpSpLocks/>
          </p:cNvGrpSpPr>
          <p:nvPr/>
        </p:nvGrpSpPr>
        <p:grpSpPr bwMode="auto">
          <a:xfrm>
            <a:off x="290513" y="1665288"/>
            <a:ext cx="4206875" cy="4691062"/>
            <a:chOff x="183" y="1049"/>
            <a:chExt cx="2650" cy="2955"/>
          </a:xfrm>
        </p:grpSpPr>
        <p:graphicFrame>
          <p:nvGraphicFramePr>
            <p:cNvPr id="5" name="Object 5"/>
            <p:cNvGraphicFramePr>
              <a:graphicFrameLocks noChangeAspect="1"/>
            </p:cNvGraphicFramePr>
            <p:nvPr/>
          </p:nvGraphicFramePr>
          <p:xfrm>
            <a:off x="288" y="1049"/>
            <a:ext cx="2545" cy="2768"/>
          </p:xfrm>
          <a:graphic>
            <a:graphicData uri="http://schemas.openxmlformats.org/presentationml/2006/ole">
              <p:oleObj spid="_x0000_s27650" name="Bitmap Image" r:id="rId4" imgW="3704762" imgH="3580952" progId="PBrush">
                <p:embed/>
              </p:oleObj>
            </a:graphicData>
          </a:graphic>
        </p:graphicFrame>
        <p:sp>
          <p:nvSpPr>
            <p:cNvPr id="6" name="Text Box 6"/>
            <p:cNvSpPr txBox="1">
              <a:spLocks noChangeArrowheads="1"/>
            </p:cNvSpPr>
            <p:nvPr/>
          </p:nvSpPr>
          <p:spPr bwMode="auto">
            <a:xfrm>
              <a:off x="1152" y="3792"/>
              <a:ext cx="1278" cy="212"/>
            </a:xfrm>
            <a:prstGeom prst="rect">
              <a:avLst/>
            </a:prstGeom>
            <a:noFill/>
            <a:ln w="9525">
              <a:noFill/>
              <a:miter lim="800000"/>
              <a:headEnd/>
              <a:tailEnd/>
            </a:ln>
            <a:effectLst/>
          </p:spPr>
          <p:txBody>
            <a:bodyPr wrap="none">
              <a:spAutoFit/>
            </a:bodyPr>
            <a:lstStyle/>
            <a:p>
              <a:r>
                <a:rPr lang="en-US" sz="1600" b="1">
                  <a:latin typeface="Tahoma" pitchFamily="34" charset="0"/>
                  <a:cs typeface="Angsana New" pitchFamily="18" charset="-34"/>
                </a:rPr>
                <a:t>Input gray level, r</a:t>
              </a:r>
              <a:endParaRPr lang="th-TH" sz="1600" b="1">
                <a:latin typeface="Tahoma" pitchFamily="34" charset="0"/>
                <a:cs typeface="Angsana New" pitchFamily="18" charset="-34"/>
              </a:endParaRPr>
            </a:p>
          </p:txBody>
        </p:sp>
        <p:sp>
          <p:nvSpPr>
            <p:cNvPr id="7" name="Text Box 7"/>
            <p:cNvSpPr txBox="1">
              <a:spLocks noChangeArrowheads="1"/>
            </p:cNvSpPr>
            <p:nvPr/>
          </p:nvSpPr>
          <p:spPr bwMode="auto">
            <a:xfrm rot="-5379765">
              <a:off x="-400" y="2377"/>
              <a:ext cx="1378" cy="212"/>
            </a:xfrm>
            <a:prstGeom prst="rect">
              <a:avLst/>
            </a:prstGeom>
            <a:noFill/>
            <a:ln w="9525">
              <a:noFill/>
              <a:miter lim="800000"/>
              <a:headEnd/>
              <a:tailEnd/>
            </a:ln>
            <a:effectLst/>
          </p:spPr>
          <p:txBody>
            <a:bodyPr wrap="none">
              <a:spAutoFit/>
            </a:bodyPr>
            <a:lstStyle/>
            <a:p>
              <a:r>
                <a:rPr lang="en-US" sz="1600" b="1">
                  <a:latin typeface="Tahoma" pitchFamily="34" charset="0"/>
                  <a:cs typeface="Angsana New" pitchFamily="18" charset="-34"/>
                </a:rPr>
                <a:t>Output gray level, s</a:t>
              </a:r>
              <a:endParaRPr lang="th-TH" sz="1600" b="1">
                <a:latin typeface="Tahoma" pitchFamily="34" charset="0"/>
                <a:cs typeface="Angsana New" pitchFamily="18" charset="-34"/>
              </a:endParaRPr>
            </a:p>
          </p:txBody>
        </p:sp>
        <p:sp>
          <p:nvSpPr>
            <p:cNvPr id="8" name="Text Box 8"/>
            <p:cNvSpPr txBox="1">
              <a:spLocks noChangeArrowheads="1"/>
            </p:cNvSpPr>
            <p:nvPr/>
          </p:nvSpPr>
          <p:spPr bwMode="auto">
            <a:xfrm>
              <a:off x="645" y="1497"/>
              <a:ext cx="619"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Negative</a:t>
              </a:r>
              <a:endParaRPr lang="th-TH" sz="1400" b="1">
                <a:latin typeface="Tahoma" pitchFamily="34" charset="0"/>
                <a:cs typeface="Angsana New" pitchFamily="18" charset="-34"/>
              </a:endParaRPr>
            </a:p>
          </p:txBody>
        </p:sp>
        <p:sp>
          <p:nvSpPr>
            <p:cNvPr id="9" name="Text Box 9"/>
            <p:cNvSpPr txBox="1">
              <a:spLocks noChangeArrowheads="1"/>
            </p:cNvSpPr>
            <p:nvPr/>
          </p:nvSpPr>
          <p:spPr bwMode="auto">
            <a:xfrm>
              <a:off x="737" y="2103"/>
              <a:ext cx="319"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Log</a:t>
              </a:r>
              <a:endParaRPr lang="th-TH" sz="1400" b="1">
                <a:latin typeface="Tahoma" pitchFamily="34" charset="0"/>
                <a:cs typeface="Angsana New" pitchFamily="18" charset="-34"/>
              </a:endParaRPr>
            </a:p>
          </p:txBody>
        </p:sp>
        <p:sp>
          <p:nvSpPr>
            <p:cNvPr id="10" name="Text Box 10"/>
            <p:cNvSpPr txBox="1">
              <a:spLocks noChangeArrowheads="1"/>
            </p:cNvSpPr>
            <p:nvPr/>
          </p:nvSpPr>
          <p:spPr bwMode="auto">
            <a:xfrm>
              <a:off x="1728" y="1728"/>
              <a:ext cx="574"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nth root</a:t>
              </a:r>
              <a:endParaRPr lang="th-TH" sz="1400" b="1">
                <a:latin typeface="Tahoma" pitchFamily="34" charset="0"/>
                <a:cs typeface="Angsana New" pitchFamily="18" charset="-34"/>
              </a:endParaRPr>
            </a:p>
          </p:txBody>
        </p:sp>
        <p:sp>
          <p:nvSpPr>
            <p:cNvPr id="11" name="Text Box 11"/>
            <p:cNvSpPr txBox="1">
              <a:spLocks noChangeArrowheads="1"/>
            </p:cNvSpPr>
            <p:nvPr/>
          </p:nvSpPr>
          <p:spPr bwMode="auto">
            <a:xfrm>
              <a:off x="629" y="3234"/>
              <a:ext cx="571"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Identity</a:t>
              </a:r>
              <a:endParaRPr lang="th-TH" sz="1400" b="1">
                <a:latin typeface="Tahoma" pitchFamily="34" charset="0"/>
                <a:cs typeface="Angsana New" pitchFamily="18" charset="-34"/>
              </a:endParaRPr>
            </a:p>
          </p:txBody>
        </p:sp>
        <p:sp>
          <p:nvSpPr>
            <p:cNvPr id="12" name="Text Box 12"/>
            <p:cNvSpPr txBox="1">
              <a:spLocks noChangeArrowheads="1"/>
            </p:cNvSpPr>
            <p:nvPr/>
          </p:nvSpPr>
          <p:spPr bwMode="auto">
            <a:xfrm>
              <a:off x="1950" y="2220"/>
              <a:ext cx="695"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nth power</a:t>
              </a:r>
              <a:endParaRPr lang="th-TH" sz="1400" b="1">
                <a:latin typeface="Tahoma" pitchFamily="34" charset="0"/>
                <a:cs typeface="Angsana New" pitchFamily="18" charset="-34"/>
              </a:endParaRPr>
            </a:p>
          </p:txBody>
        </p:sp>
        <p:sp>
          <p:nvSpPr>
            <p:cNvPr id="13" name="Text Box 13"/>
            <p:cNvSpPr txBox="1">
              <a:spLocks noChangeArrowheads="1"/>
            </p:cNvSpPr>
            <p:nvPr/>
          </p:nvSpPr>
          <p:spPr bwMode="auto">
            <a:xfrm>
              <a:off x="1632" y="3204"/>
              <a:ext cx="784" cy="192"/>
            </a:xfrm>
            <a:prstGeom prst="rect">
              <a:avLst/>
            </a:prstGeom>
            <a:noFill/>
            <a:ln w="9525">
              <a:noFill/>
              <a:miter lim="800000"/>
              <a:headEnd/>
              <a:tailEnd/>
            </a:ln>
            <a:effectLst/>
          </p:spPr>
          <p:txBody>
            <a:bodyPr wrap="none">
              <a:spAutoFit/>
            </a:bodyPr>
            <a:lstStyle/>
            <a:p>
              <a:r>
                <a:rPr lang="en-US" sz="1400" b="1">
                  <a:latin typeface="Tahoma" pitchFamily="34" charset="0"/>
                  <a:cs typeface="Angsana New" pitchFamily="18" charset="-34"/>
                </a:rPr>
                <a:t>Inverse Log</a:t>
              </a:r>
              <a:endParaRPr lang="th-TH" sz="1400" b="1">
                <a:latin typeface="Tahoma" pitchFamily="34" charset="0"/>
                <a:cs typeface="Angsana New" pitchFamily="18" charset="-3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Log Transformations: </a:t>
            </a:r>
            <a:r>
              <a:rPr lang="en-US" dirty="0" smtClean="0">
                <a:solidFill>
                  <a:srgbClr val="C00000"/>
                </a:solidFill>
              </a:rPr>
              <a:t>Example</a:t>
            </a:r>
            <a:endParaRPr lang="en-US" dirty="0">
              <a:solidFill>
                <a:srgbClr val="C00000"/>
              </a:solidFill>
            </a:endParaRPr>
          </a:p>
        </p:txBody>
      </p:sp>
      <p:pic>
        <p:nvPicPr>
          <p:cNvPr id="122882" name="Picture 2"/>
          <p:cNvPicPr>
            <a:picLocks noChangeAspect="1" noChangeArrowheads="1"/>
          </p:cNvPicPr>
          <p:nvPr/>
        </p:nvPicPr>
        <p:blipFill>
          <a:blip r:embed="rId2" cstate="print"/>
          <a:srcRect/>
          <a:stretch>
            <a:fillRect/>
          </a:stretch>
        </p:blipFill>
        <p:spPr bwMode="auto">
          <a:xfrm>
            <a:off x="1752600" y="2133600"/>
            <a:ext cx="3200400" cy="3200400"/>
          </a:xfrm>
          <a:prstGeom prst="rect">
            <a:avLst/>
          </a:prstGeom>
          <a:noFill/>
          <a:ln w="9525">
            <a:no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5257800" y="2057400"/>
            <a:ext cx="3200400" cy="3200400"/>
          </a:xfrm>
          <a:prstGeom prst="rect">
            <a:avLst/>
          </a:prstGeom>
          <a:noFill/>
          <a:ln w="9525">
            <a:noFill/>
            <a:miter lim="800000"/>
            <a:headEnd/>
            <a:tailEnd/>
          </a:ln>
        </p:spPr>
      </p:pic>
      <p:sp>
        <p:nvSpPr>
          <p:cNvPr id="7" name="Rectangle 6"/>
          <p:cNvSpPr/>
          <p:nvPr/>
        </p:nvSpPr>
        <p:spPr>
          <a:xfrm>
            <a:off x="2514600" y="5638800"/>
            <a:ext cx="1753813" cy="369332"/>
          </a:xfrm>
          <a:prstGeom prst="rect">
            <a:avLst/>
          </a:prstGeom>
        </p:spPr>
        <p:txBody>
          <a:bodyPr wrap="none">
            <a:spAutoFit/>
          </a:bodyPr>
          <a:lstStyle/>
          <a:p>
            <a:r>
              <a:rPr lang="en-US" b="1" dirty="0" smtClean="0"/>
              <a:t>Original Image </a:t>
            </a:r>
            <a:endParaRPr lang="en-US" b="1" dirty="0"/>
          </a:p>
        </p:txBody>
      </p:sp>
      <p:sp>
        <p:nvSpPr>
          <p:cNvPr id="8" name="Rectangle 7"/>
          <p:cNvSpPr/>
          <p:nvPr/>
        </p:nvSpPr>
        <p:spPr>
          <a:xfrm>
            <a:off x="6248400" y="5562600"/>
            <a:ext cx="1682064" cy="369332"/>
          </a:xfrm>
          <a:prstGeom prst="rect">
            <a:avLst/>
          </a:prstGeom>
        </p:spPr>
        <p:txBody>
          <a:bodyPr wrap="none">
            <a:spAutoFit/>
          </a:bodyPr>
          <a:lstStyle/>
          <a:p>
            <a:r>
              <a:rPr lang="en-US" b="1" dirty="0" smtClean="0"/>
              <a:t>Mapped image </a:t>
            </a:r>
            <a:endParaRPr lang="en-US"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Image is NOT Perfect Sometimes</a:t>
            </a:r>
          </a:p>
        </p:txBody>
      </p:sp>
      <p:pic>
        <p:nvPicPr>
          <p:cNvPr id="56321" name="Picture 1" descr="C:\Documents and Settings\GLA\Desktop\GLA Data\Photo\gla1.jpg"/>
          <p:cNvPicPr>
            <a:picLocks noChangeAspect="1" noChangeArrowheads="1"/>
          </p:cNvPicPr>
          <p:nvPr/>
        </p:nvPicPr>
        <p:blipFill>
          <a:blip r:embed="rId2" cstate="print">
            <a:lum contrast="-40000"/>
          </a:blip>
          <a:srcRect/>
          <a:stretch>
            <a:fillRect/>
          </a:stretch>
        </p:blipFill>
        <p:spPr bwMode="auto">
          <a:xfrm>
            <a:off x="609600" y="1676400"/>
            <a:ext cx="7772400" cy="440055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Example of Logarithm Image</a:t>
            </a:r>
            <a:endParaRPr lang="en-US" dirty="0"/>
          </a:p>
        </p:txBody>
      </p:sp>
      <p:grpSp>
        <p:nvGrpSpPr>
          <p:cNvPr id="4" name="Group 3"/>
          <p:cNvGrpSpPr>
            <a:grpSpLocks/>
          </p:cNvGrpSpPr>
          <p:nvPr/>
        </p:nvGrpSpPr>
        <p:grpSpPr bwMode="auto">
          <a:xfrm>
            <a:off x="914400" y="2101850"/>
            <a:ext cx="7315200" cy="4679950"/>
            <a:chOff x="624" y="1324"/>
            <a:chExt cx="4608" cy="2948"/>
          </a:xfrm>
        </p:grpSpPr>
        <p:graphicFrame>
          <p:nvGraphicFramePr>
            <p:cNvPr id="5" name="Object 4"/>
            <p:cNvGraphicFramePr>
              <a:graphicFrameLocks noChangeAspect="1"/>
            </p:cNvGraphicFramePr>
            <p:nvPr/>
          </p:nvGraphicFramePr>
          <p:xfrm>
            <a:off x="624" y="1324"/>
            <a:ext cx="4608" cy="2304"/>
          </p:xfrm>
          <a:graphic>
            <a:graphicData uri="http://schemas.openxmlformats.org/presentationml/2006/ole">
              <p:oleObj spid="_x0000_s26626" name="Bitmap Image" r:id="rId3" imgW="4266667" imgH="2133898" progId="PBrush">
                <p:embed/>
              </p:oleObj>
            </a:graphicData>
          </a:graphic>
        </p:graphicFrame>
        <p:sp>
          <p:nvSpPr>
            <p:cNvPr id="6" name="Rectangle 5"/>
            <p:cNvSpPr>
              <a:spLocks noChangeArrowheads="1"/>
            </p:cNvSpPr>
            <p:nvPr/>
          </p:nvSpPr>
          <p:spPr bwMode="auto">
            <a:xfrm>
              <a:off x="2976" y="3695"/>
              <a:ext cx="2160" cy="577"/>
            </a:xfrm>
            <a:prstGeom prst="rect">
              <a:avLst/>
            </a:prstGeom>
            <a:noFill/>
            <a:ln w="9525">
              <a:noFill/>
              <a:miter lim="800000"/>
              <a:headEnd/>
              <a:tailEnd/>
            </a:ln>
            <a:effectLst/>
          </p:spPr>
          <p:txBody>
            <a:bodyPr>
              <a:spAutoFit/>
            </a:bodyPr>
            <a:lstStyle/>
            <a:p>
              <a:pPr algn="ctr">
                <a:spcBef>
                  <a:spcPct val="50000"/>
                </a:spcBef>
              </a:pPr>
              <a:r>
                <a:rPr lang="en-US" b="1">
                  <a:latin typeface="Tahoma" pitchFamily="34" charset="0"/>
                  <a:cs typeface="Angsana New" pitchFamily="18" charset="-34"/>
                </a:rPr>
                <a:t>Result after apply the log transformation with c = 1, range = 0 to 6.2</a:t>
              </a:r>
              <a:endParaRPr lang="th-TH" b="1">
                <a:latin typeface="Tahoma" pitchFamily="34" charset="0"/>
                <a:cs typeface="Angsana New" pitchFamily="18" charset="-34"/>
              </a:endParaRPr>
            </a:p>
          </p:txBody>
        </p:sp>
        <p:sp>
          <p:nvSpPr>
            <p:cNvPr id="7" name="Rectangle 6"/>
            <p:cNvSpPr>
              <a:spLocks noChangeArrowheads="1"/>
            </p:cNvSpPr>
            <p:nvPr/>
          </p:nvSpPr>
          <p:spPr bwMode="auto">
            <a:xfrm>
              <a:off x="816" y="3695"/>
              <a:ext cx="2160" cy="404"/>
            </a:xfrm>
            <a:prstGeom prst="rect">
              <a:avLst/>
            </a:prstGeom>
            <a:noFill/>
            <a:ln w="9525">
              <a:noFill/>
              <a:miter lim="800000"/>
              <a:headEnd/>
              <a:tailEnd/>
            </a:ln>
            <a:effectLst/>
          </p:spPr>
          <p:txBody>
            <a:bodyPr>
              <a:spAutoFit/>
            </a:bodyPr>
            <a:lstStyle/>
            <a:p>
              <a:pPr algn="ctr">
                <a:spcBef>
                  <a:spcPct val="50000"/>
                </a:spcBef>
              </a:pPr>
              <a:r>
                <a:rPr lang="en-US" b="1">
                  <a:latin typeface="Tahoma" pitchFamily="34" charset="0"/>
                  <a:cs typeface="Angsana New" pitchFamily="18" charset="-34"/>
                </a:rPr>
                <a:t>Fourier Spectrum with range = 0 to 1.5 x 10</a:t>
              </a:r>
              <a:r>
                <a:rPr lang="en-US" b="1" baseline="30000">
                  <a:latin typeface="Tahoma" pitchFamily="34" charset="0"/>
                  <a:cs typeface="Angsana New" pitchFamily="18" charset="-34"/>
                </a:rPr>
                <a:t>6</a:t>
              </a:r>
              <a:endParaRPr lang="th-TH" b="1">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Power-Law Transformations</a:t>
            </a:r>
          </a:p>
        </p:txBody>
      </p:sp>
      <p:sp>
        <p:nvSpPr>
          <p:cNvPr id="3" name="Content Placeholder 2"/>
          <p:cNvSpPr>
            <a:spLocks noGrp="1"/>
          </p:cNvSpPr>
          <p:nvPr>
            <p:ph sz="quarter" idx="1"/>
          </p:nvPr>
        </p:nvSpPr>
        <p:spPr>
          <a:xfrm>
            <a:off x="4800600" y="1600200"/>
            <a:ext cx="3965448" cy="4876800"/>
          </a:xfrm>
        </p:spPr>
        <p:txBody>
          <a:bodyPr>
            <a:normAutofit fontScale="85000" lnSpcReduction="20000"/>
          </a:bodyPr>
          <a:lstStyle/>
          <a:p>
            <a:pPr algn="ctr">
              <a:lnSpc>
                <a:spcPct val="90000"/>
              </a:lnSpc>
              <a:spcBef>
                <a:spcPts val="1200"/>
              </a:spcBef>
              <a:buFontTx/>
              <a:buNone/>
            </a:pPr>
            <a:r>
              <a:rPr lang="en-US" sz="4400" b="1" i="1" dirty="0" smtClean="0">
                <a:solidFill>
                  <a:srgbClr val="FF0000"/>
                </a:solidFill>
                <a:effectLst>
                  <a:outerShdw blurRad="38100" dist="38100" dir="2700000" algn="tl">
                    <a:srgbClr val="C0C0C0"/>
                  </a:outerShdw>
                </a:effectLst>
                <a:latin typeface="Times New Roman" pitchFamily="18" charset="0"/>
                <a:cs typeface="Times New Roman" pitchFamily="18" charset="0"/>
              </a:rPr>
              <a:t>s = </a:t>
            </a:r>
            <a:r>
              <a:rPr lang="en-US" sz="4400" b="1" i="1" dirty="0" err="1" smtClean="0">
                <a:solidFill>
                  <a:srgbClr val="FF0000"/>
                </a:solidFill>
                <a:effectLst>
                  <a:outerShdw blurRad="38100" dist="38100" dir="2700000" algn="tl">
                    <a:srgbClr val="C0C0C0"/>
                  </a:outerShdw>
                </a:effectLst>
                <a:latin typeface="Times New Roman" pitchFamily="18" charset="0"/>
                <a:cs typeface="Times New Roman" pitchFamily="18" charset="0"/>
              </a:rPr>
              <a:t>cr</a:t>
            </a:r>
            <a:r>
              <a:rPr lang="en-US" sz="4400" b="1" i="1" baseline="30000" dirty="0" smtClean="0">
                <a:solidFill>
                  <a:srgbClr val="FF0000"/>
                </a:solidFill>
                <a:effectLst>
                  <a:outerShdw blurRad="38100" dist="38100" dir="2700000" algn="tl">
                    <a:srgbClr val="C0C0C0"/>
                  </a:outerShdw>
                </a:effectLst>
                <a:latin typeface="Times New Roman" pitchFamily="18" charset="0"/>
                <a:cs typeface="Times New Roman" pitchFamily="18" charset="0"/>
                <a:sym typeface="Symbol" pitchFamily="18" charset="2"/>
              </a:rPr>
              <a:t></a:t>
            </a:r>
            <a:endParaRPr lang="en-US" sz="4400" b="1" i="1" dirty="0" smtClean="0">
              <a:solidFill>
                <a:srgbClr val="FF0000"/>
              </a:solidFill>
              <a:effectLst>
                <a:outerShdw blurRad="38100" dist="38100" dir="2700000" algn="tl">
                  <a:srgbClr val="C0C0C0"/>
                </a:outerShdw>
              </a:effectLst>
              <a:latin typeface="Times New Roman" pitchFamily="18" charset="0"/>
              <a:cs typeface="Times New Roman" pitchFamily="18" charset="0"/>
            </a:endParaRPr>
          </a:p>
          <a:p>
            <a:pPr>
              <a:lnSpc>
                <a:spcPct val="90000"/>
              </a:lnSpc>
              <a:spcBef>
                <a:spcPts val="1200"/>
              </a:spcBef>
            </a:pPr>
            <a:r>
              <a:rPr lang="en-US" sz="3300" dirty="0" smtClean="0"/>
              <a:t>c and </a:t>
            </a:r>
            <a:r>
              <a:rPr lang="en-US" sz="3300" dirty="0" smtClean="0">
                <a:sym typeface="Symbol" pitchFamily="18" charset="2"/>
              </a:rPr>
              <a:t> are</a:t>
            </a:r>
            <a:r>
              <a:rPr lang="en-US" sz="3300" dirty="0" smtClean="0"/>
              <a:t> positive constants </a:t>
            </a:r>
          </a:p>
          <a:p>
            <a:pPr>
              <a:lnSpc>
                <a:spcPct val="90000"/>
              </a:lnSpc>
              <a:spcBef>
                <a:spcPts val="1200"/>
              </a:spcBef>
            </a:pPr>
            <a:r>
              <a:rPr lang="en-US" sz="3300" dirty="0" smtClean="0"/>
              <a:t>Power-law curves with fractional values of </a:t>
            </a:r>
            <a:r>
              <a:rPr lang="en-US" sz="3300" dirty="0" smtClean="0">
                <a:sym typeface="Symbol" pitchFamily="18" charset="2"/>
              </a:rPr>
              <a:t> map a narrow range of dark input values into a wider range of output values, with the opposite being true for higher values of input levels.</a:t>
            </a:r>
          </a:p>
          <a:p>
            <a:pPr>
              <a:lnSpc>
                <a:spcPct val="90000"/>
              </a:lnSpc>
              <a:spcBef>
                <a:spcPts val="1200"/>
              </a:spcBef>
            </a:pPr>
            <a:r>
              <a:rPr lang="en-US" sz="3300" dirty="0" smtClean="0">
                <a:sym typeface="Symbol" pitchFamily="18" charset="2"/>
              </a:rPr>
              <a:t>c =  = 1 </a:t>
            </a:r>
            <a:r>
              <a:rPr lang="en-US" sz="3300" dirty="0" smtClean="0">
                <a:sym typeface="Wingdings 3" pitchFamily="18" charset="2"/>
              </a:rPr>
              <a:t> </a:t>
            </a:r>
            <a:r>
              <a:rPr lang="en-US" sz="3300" dirty="0" smtClean="0">
                <a:sym typeface="Symbol" pitchFamily="18" charset="2"/>
              </a:rPr>
              <a:t>Identity function</a:t>
            </a:r>
            <a:endParaRPr lang="th-TH" sz="3300" dirty="0" smtClean="0">
              <a:sym typeface="Symbol" pitchFamily="18" charset="2"/>
            </a:endParaRPr>
          </a:p>
          <a:p>
            <a:pPr>
              <a:spcBef>
                <a:spcPts val="1200"/>
              </a:spcBef>
            </a:pPr>
            <a:endParaRPr lang="en-US" dirty="0"/>
          </a:p>
        </p:txBody>
      </p:sp>
      <p:grpSp>
        <p:nvGrpSpPr>
          <p:cNvPr id="4" name="Group 4"/>
          <p:cNvGrpSpPr>
            <a:grpSpLocks/>
          </p:cNvGrpSpPr>
          <p:nvPr/>
        </p:nvGrpSpPr>
        <p:grpSpPr bwMode="auto">
          <a:xfrm>
            <a:off x="304800" y="1676400"/>
            <a:ext cx="4814887" cy="4816475"/>
            <a:chOff x="183" y="1248"/>
            <a:chExt cx="3033" cy="3034"/>
          </a:xfrm>
        </p:grpSpPr>
        <p:grpSp>
          <p:nvGrpSpPr>
            <p:cNvPr id="5" name="Group 5"/>
            <p:cNvGrpSpPr>
              <a:grpSpLocks/>
            </p:cNvGrpSpPr>
            <p:nvPr/>
          </p:nvGrpSpPr>
          <p:grpSpPr bwMode="auto">
            <a:xfrm>
              <a:off x="183" y="1248"/>
              <a:ext cx="2757" cy="2653"/>
              <a:chOff x="183" y="1351"/>
              <a:chExt cx="2757" cy="2653"/>
            </a:xfrm>
          </p:grpSpPr>
          <p:graphicFrame>
            <p:nvGraphicFramePr>
              <p:cNvPr id="7" name="Object 6"/>
              <p:cNvGraphicFramePr>
                <a:graphicFrameLocks noChangeAspect="1"/>
              </p:cNvGraphicFramePr>
              <p:nvPr/>
            </p:nvGraphicFramePr>
            <p:xfrm>
              <a:off x="336" y="1351"/>
              <a:ext cx="2604" cy="2432"/>
            </p:xfrm>
            <a:graphic>
              <a:graphicData uri="http://schemas.openxmlformats.org/presentationml/2006/ole">
                <p:oleObj spid="_x0000_s28674" name="Bitmap Image" r:id="rId4" imgW="3610479" imgH="3371429" progId="PBrush">
                  <p:embed/>
                </p:oleObj>
              </a:graphicData>
            </a:graphic>
          </p:graphicFrame>
          <p:sp>
            <p:nvSpPr>
              <p:cNvPr id="8" name="Text Box 7"/>
              <p:cNvSpPr txBox="1">
                <a:spLocks noChangeArrowheads="1"/>
              </p:cNvSpPr>
              <p:nvPr/>
            </p:nvSpPr>
            <p:spPr bwMode="auto">
              <a:xfrm>
                <a:off x="1152" y="3792"/>
                <a:ext cx="1278" cy="212"/>
              </a:xfrm>
              <a:prstGeom prst="rect">
                <a:avLst/>
              </a:prstGeom>
              <a:noFill/>
              <a:ln w="9525">
                <a:noFill/>
                <a:miter lim="800000"/>
                <a:headEnd/>
                <a:tailEnd/>
              </a:ln>
              <a:effectLst/>
            </p:spPr>
            <p:txBody>
              <a:bodyPr wrap="none">
                <a:spAutoFit/>
              </a:bodyPr>
              <a:lstStyle/>
              <a:p>
                <a:r>
                  <a:rPr lang="en-US" sz="1600" b="1">
                    <a:latin typeface="Tahoma" pitchFamily="34" charset="0"/>
                    <a:cs typeface="Angsana New" pitchFamily="18" charset="-34"/>
                  </a:rPr>
                  <a:t>Input gray level, r</a:t>
                </a:r>
                <a:endParaRPr lang="th-TH" sz="1600" b="1">
                  <a:latin typeface="Tahoma" pitchFamily="34" charset="0"/>
                  <a:cs typeface="Angsana New" pitchFamily="18" charset="-34"/>
                </a:endParaRPr>
              </a:p>
            </p:txBody>
          </p:sp>
          <p:sp>
            <p:nvSpPr>
              <p:cNvPr id="9" name="Text Box 8"/>
              <p:cNvSpPr txBox="1">
                <a:spLocks noChangeArrowheads="1"/>
              </p:cNvSpPr>
              <p:nvPr/>
            </p:nvSpPr>
            <p:spPr bwMode="auto">
              <a:xfrm rot="-5379765">
                <a:off x="-400" y="2377"/>
                <a:ext cx="1378" cy="212"/>
              </a:xfrm>
              <a:prstGeom prst="rect">
                <a:avLst/>
              </a:prstGeom>
              <a:noFill/>
              <a:ln w="9525">
                <a:noFill/>
                <a:miter lim="800000"/>
                <a:headEnd/>
                <a:tailEnd/>
              </a:ln>
              <a:effectLst/>
            </p:spPr>
            <p:txBody>
              <a:bodyPr wrap="none">
                <a:spAutoFit/>
              </a:bodyPr>
              <a:lstStyle/>
              <a:p>
                <a:r>
                  <a:rPr lang="en-US" sz="1600" b="1">
                    <a:latin typeface="Tahoma" pitchFamily="34" charset="0"/>
                    <a:cs typeface="Angsana New" pitchFamily="18" charset="-34"/>
                  </a:rPr>
                  <a:t>Output gray level, s</a:t>
                </a:r>
                <a:endParaRPr lang="th-TH" sz="1600" b="1">
                  <a:latin typeface="Tahoma" pitchFamily="34" charset="0"/>
                  <a:cs typeface="Angsana New" pitchFamily="18" charset="-34"/>
                </a:endParaRPr>
              </a:p>
            </p:txBody>
          </p:sp>
        </p:grpSp>
        <p:sp>
          <p:nvSpPr>
            <p:cNvPr id="6" name="Rectangle 9"/>
            <p:cNvSpPr>
              <a:spLocks noChangeArrowheads="1"/>
            </p:cNvSpPr>
            <p:nvPr/>
          </p:nvSpPr>
          <p:spPr bwMode="auto">
            <a:xfrm>
              <a:off x="432" y="3840"/>
              <a:ext cx="2784" cy="442"/>
            </a:xfrm>
            <a:prstGeom prst="rect">
              <a:avLst/>
            </a:prstGeom>
            <a:noFill/>
            <a:ln w="9525">
              <a:noFill/>
              <a:miter lim="800000"/>
              <a:headEnd/>
              <a:tailEnd/>
            </a:ln>
            <a:effectLst/>
          </p:spPr>
          <p:txBody>
            <a:bodyPr>
              <a:spAutoFit/>
            </a:bodyPr>
            <a:lstStyle/>
            <a:p>
              <a:r>
                <a:rPr lang="en-US" sz="1600" b="1">
                  <a:latin typeface="Tahoma" pitchFamily="34" charset="0"/>
                  <a:cs typeface="Angsana New" pitchFamily="18" charset="-34"/>
                </a:rPr>
                <a:t>Plots of </a:t>
              </a:r>
              <a:r>
                <a:rPr lang="en-US" sz="2400" b="1" i="1">
                  <a:solidFill>
                    <a:srgbClr val="FF0000"/>
                  </a:solidFill>
                  <a:effectLst>
                    <a:outerShdw blurRad="38100" dist="38100" dir="2700000" algn="tl">
                      <a:srgbClr val="C0C0C0"/>
                    </a:outerShdw>
                  </a:effectLst>
                  <a:latin typeface="Times New Roman" pitchFamily="18" charset="0"/>
                  <a:cs typeface="Times New Roman" pitchFamily="18" charset="0"/>
                </a:rPr>
                <a:t>s = cr</a:t>
              </a:r>
              <a:r>
                <a:rPr lang="en-US" sz="2400" b="1" i="1" baseline="30000">
                  <a:solidFill>
                    <a:srgbClr val="FF0000"/>
                  </a:solidFill>
                  <a:effectLst>
                    <a:outerShdw blurRad="38100" dist="38100" dir="2700000" algn="tl">
                      <a:srgbClr val="C0C0C0"/>
                    </a:outerShdw>
                  </a:effectLst>
                  <a:latin typeface="Times New Roman" pitchFamily="18" charset="0"/>
                  <a:cs typeface="Times New Roman" pitchFamily="18" charset="0"/>
                  <a:sym typeface="Symbol" pitchFamily="18" charset="2"/>
                </a:rPr>
                <a:t> </a:t>
              </a:r>
              <a:r>
                <a:rPr lang="en-US" sz="1600" b="1">
                  <a:latin typeface="Tahoma" pitchFamily="34" charset="0"/>
                  <a:cs typeface="Angsana New" pitchFamily="18" charset="-34"/>
                </a:rPr>
                <a:t>for various values of  </a:t>
              </a:r>
              <a:r>
                <a:rPr lang="en-US" sz="2400">
                  <a:latin typeface="Comic Sans MS" pitchFamily="66" charset="0"/>
                  <a:cs typeface="Angsana New" pitchFamily="18" charset="-34"/>
                  <a:sym typeface="Symbol" pitchFamily="18" charset="2"/>
                </a:rPr>
                <a:t></a:t>
              </a:r>
              <a:r>
                <a:rPr lang="en-US" sz="1600" b="1">
                  <a:latin typeface="Tahoma" pitchFamily="34" charset="0"/>
                  <a:cs typeface="Angsana New" pitchFamily="18" charset="-34"/>
                </a:rPr>
                <a:t> </a:t>
              </a:r>
            </a:p>
            <a:p>
              <a:pPr algn="ctr"/>
              <a:r>
                <a:rPr lang="en-US" sz="1600" b="1">
                  <a:latin typeface="Tahoma" pitchFamily="34" charset="0"/>
                  <a:cs typeface="Angsana New" pitchFamily="18" charset="-34"/>
                </a:rPr>
                <a:t>(c = 1 in all cases)</a:t>
              </a:r>
              <a:endParaRPr lang="th-TH" sz="1600" b="1">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3399"/>
                </a:solidFill>
              </a:rPr>
              <a:t>Example : MRI</a:t>
            </a:r>
          </a:p>
        </p:txBody>
      </p:sp>
      <p:sp>
        <p:nvSpPr>
          <p:cNvPr id="3" name="Content Placeholder 2"/>
          <p:cNvSpPr>
            <a:spLocks noGrp="1"/>
          </p:cNvSpPr>
          <p:nvPr>
            <p:ph sz="quarter" idx="1"/>
          </p:nvPr>
        </p:nvSpPr>
        <p:spPr>
          <a:xfrm>
            <a:off x="4267200" y="1600200"/>
            <a:ext cx="4498848" cy="4800600"/>
          </a:xfrm>
        </p:spPr>
        <p:txBody>
          <a:bodyPr>
            <a:normAutofit lnSpcReduction="10000"/>
          </a:bodyPr>
          <a:lstStyle/>
          <a:p>
            <a:pPr>
              <a:lnSpc>
                <a:spcPct val="90000"/>
              </a:lnSpc>
              <a:buFontTx/>
              <a:buNone/>
            </a:pPr>
            <a:r>
              <a:rPr lang="en-US" sz="2400" dirty="0" smtClean="0"/>
              <a:t>(a) a magnetic resonance image of an upper thoracic human spine with a fracture dislocation and spinal cord impingement</a:t>
            </a:r>
          </a:p>
          <a:p>
            <a:pPr lvl="1">
              <a:lnSpc>
                <a:spcPct val="90000"/>
              </a:lnSpc>
            </a:pPr>
            <a:r>
              <a:rPr lang="en-US" sz="2000" dirty="0" smtClean="0"/>
              <a:t>The picture is predominately dark</a:t>
            </a:r>
          </a:p>
          <a:p>
            <a:pPr lvl="1">
              <a:lnSpc>
                <a:spcPct val="90000"/>
              </a:lnSpc>
            </a:pPr>
            <a:r>
              <a:rPr lang="en-US" sz="2000" dirty="0" smtClean="0"/>
              <a:t>An expansion of gray levels are desirable </a:t>
            </a:r>
            <a:r>
              <a:rPr lang="en-US" sz="2000" dirty="0" smtClean="0">
                <a:sym typeface="Wingdings 3" pitchFamily="18" charset="2"/>
              </a:rPr>
              <a:t> needs </a:t>
            </a:r>
            <a:r>
              <a:rPr lang="en-US" sz="2000" dirty="0" smtClean="0">
                <a:sym typeface="Symbol" pitchFamily="18" charset="2"/>
              </a:rPr>
              <a:t> &lt; 1</a:t>
            </a:r>
            <a:endParaRPr lang="en-US" sz="2000" dirty="0" smtClean="0"/>
          </a:p>
          <a:p>
            <a:pPr>
              <a:lnSpc>
                <a:spcPct val="90000"/>
              </a:lnSpc>
              <a:buFontTx/>
              <a:buNone/>
            </a:pPr>
            <a:r>
              <a:rPr lang="en-US" sz="2400" dirty="0" smtClean="0"/>
              <a:t>(b) result after power-law </a:t>
            </a:r>
          </a:p>
          <a:p>
            <a:pPr>
              <a:lnSpc>
                <a:spcPct val="90000"/>
              </a:lnSpc>
              <a:buFontTx/>
              <a:buNone/>
            </a:pPr>
            <a:r>
              <a:rPr lang="en-US" sz="2400" dirty="0" smtClean="0"/>
              <a:t>	 transformation with </a:t>
            </a:r>
            <a:r>
              <a:rPr lang="en-US" sz="2400" dirty="0" smtClean="0">
                <a:sym typeface="Symbol" pitchFamily="18" charset="2"/>
              </a:rPr>
              <a:t></a:t>
            </a:r>
            <a:r>
              <a:rPr lang="en-US" sz="2400" dirty="0" smtClean="0"/>
              <a:t> = 0.6, c=1</a:t>
            </a:r>
          </a:p>
          <a:p>
            <a:pPr>
              <a:lnSpc>
                <a:spcPct val="90000"/>
              </a:lnSpc>
              <a:buFontTx/>
              <a:buNone/>
            </a:pPr>
            <a:r>
              <a:rPr lang="en-US" sz="2400" dirty="0" smtClean="0"/>
              <a:t>(c) transformation with </a:t>
            </a:r>
            <a:r>
              <a:rPr lang="en-US" sz="2400" dirty="0" smtClean="0">
                <a:sym typeface="Symbol" pitchFamily="18" charset="2"/>
              </a:rPr>
              <a:t></a:t>
            </a:r>
            <a:r>
              <a:rPr lang="en-US" sz="2400" dirty="0" smtClean="0"/>
              <a:t> = 0.4  </a:t>
            </a:r>
          </a:p>
          <a:p>
            <a:pPr>
              <a:lnSpc>
                <a:spcPct val="90000"/>
              </a:lnSpc>
              <a:buFontTx/>
              <a:buNone/>
            </a:pPr>
            <a:r>
              <a:rPr lang="en-US" sz="2400" dirty="0" smtClean="0"/>
              <a:t>	 (best result)</a:t>
            </a:r>
          </a:p>
          <a:p>
            <a:pPr>
              <a:lnSpc>
                <a:spcPct val="90000"/>
              </a:lnSpc>
              <a:buFontTx/>
              <a:buNone/>
            </a:pPr>
            <a:r>
              <a:rPr lang="en-US" sz="2400" dirty="0" smtClean="0"/>
              <a:t>(d) transformation with </a:t>
            </a:r>
            <a:r>
              <a:rPr lang="en-US" sz="2400" dirty="0" smtClean="0">
                <a:sym typeface="Symbol" pitchFamily="18" charset="2"/>
              </a:rPr>
              <a:t></a:t>
            </a:r>
            <a:r>
              <a:rPr lang="en-US" sz="2400" dirty="0" smtClean="0"/>
              <a:t> = 0.3</a:t>
            </a:r>
          </a:p>
          <a:p>
            <a:pPr>
              <a:lnSpc>
                <a:spcPct val="90000"/>
              </a:lnSpc>
              <a:buFontTx/>
              <a:buNone/>
            </a:pPr>
            <a:r>
              <a:rPr lang="en-US" sz="2400" dirty="0" smtClean="0"/>
              <a:t>	 (under acceptable level)</a:t>
            </a:r>
          </a:p>
          <a:p>
            <a:endParaRPr lang="en-US" dirty="0"/>
          </a:p>
        </p:txBody>
      </p:sp>
      <p:graphicFrame>
        <p:nvGraphicFramePr>
          <p:cNvPr id="29698" name="Object 2"/>
          <p:cNvGraphicFramePr>
            <a:graphicFrameLocks noChangeAspect="1"/>
          </p:cNvGraphicFramePr>
          <p:nvPr/>
        </p:nvGraphicFramePr>
        <p:xfrm>
          <a:off x="304800" y="1600200"/>
          <a:ext cx="3724275" cy="4840287"/>
        </p:xfrm>
        <a:graphic>
          <a:graphicData uri="http://schemas.openxmlformats.org/presentationml/2006/ole">
            <p:oleObj spid="_x0000_s29698" name="Bitmap Image" r:id="rId3" imgW="3400900" imgH="4420217" progId="PBrush">
              <p:embed/>
            </p:oleObj>
          </a:graphicData>
        </a:graphic>
      </p:graphicFrame>
      <p:sp>
        <p:nvSpPr>
          <p:cNvPr id="5" name="TextBox 4"/>
          <p:cNvSpPr txBox="1"/>
          <p:nvPr/>
        </p:nvSpPr>
        <p:spPr>
          <a:xfrm>
            <a:off x="304800" y="1611868"/>
            <a:ext cx="457200" cy="369332"/>
          </a:xfrm>
          <a:prstGeom prst="rect">
            <a:avLst/>
          </a:prstGeom>
          <a:no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 name="TextBox 5"/>
          <p:cNvSpPr txBox="1"/>
          <p:nvPr/>
        </p:nvSpPr>
        <p:spPr>
          <a:xfrm>
            <a:off x="2133600" y="1600200"/>
            <a:ext cx="457200" cy="369332"/>
          </a:xfrm>
          <a:prstGeom prst="rect">
            <a:avLst/>
          </a:prstGeom>
          <a:no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7" name="TextBox 6"/>
          <p:cNvSpPr txBox="1"/>
          <p:nvPr/>
        </p:nvSpPr>
        <p:spPr>
          <a:xfrm>
            <a:off x="304800" y="4050268"/>
            <a:ext cx="457200" cy="369332"/>
          </a:xfrm>
          <a:prstGeom prst="rect">
            <a:avLst/>
          </a:prstGeom>
          <a:noFill/>
        </p:spPr>
        <p:txBody>
          <a:bodyPr wrap="square" rtlCol="0">
            <a:spAutoFit/>
          </a:bodyPr>
          <a:lstStyle/>
          <a:p>
            <a:r>
              <a:rPr lang="en-US" dirty="0" smtClean="0">
                <a:solidFill>
                  <a:schemeClr val="bg1"/>
                </a:solidFill>
              </a:rPr>
              <a:t>c)</a:t>
            </a:r>
            <a:endParaRPr lang="en-US" dirty="0">
              <a:solidFill>
                <a:schemeClr val="bg1"/>
              </a:solidFill>
            </a:endParaRPr>
          </a:p>
        </p:txBody>
      </p:sp>
      <p:sp>
        <p:nvSpPr>
          <p:cNvPr id="8" name="TextBox 7"/>
          <p:cNvSpPr txBox="1"/>
          <p:nvPr/>
        </p:nvSpPr>
        <p:spPr>
          <a:xfrm>
            <a:off x="2133600" y="4050268"/>
            <a:ext cx="457200" cy="369332"/>
          </a:xfrm>
          <a:prstGeom prst="rect">
            <a:avLst/>
          </a:prstGeom>
          <a:noFill/>
        </p:spPr>
        <p:txBody>
          <a:bodyPr wrap="square" rtlCol="0">
            <a:spAutoFit/>
          </a:bodyPr>
          <a:lstStyle/>
          <a:p>
            <a:r>
              <a:rPr lang="en-US" dirty="0" smtClean="0">
                <a:solidFill>
                  <a:schemeClr val="bg1"/>
                </a:solidFill>
              </a:rPr>
              <a:t>d)</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Effect of decreasing gamma</a:t>
            </a:r>
          </a:p>
        </p:txBody>
      </p:sp>
      <p:sp>
        <p:nvSpPr>
          <p:cNvPr id="3" name="Content Placeholder 2"/>
          <p:cNvSpPr>
            <a:spLocks noGrp="1"/>
          </p:cNvSpPr>
          <p:nvPr>
            <p:ph sz="quarter" idx="1"/>
          </p:nvPr>
        </p:nvSpPr>
        <p:spPr>
          <a:xfrm>
            <a:off x="228600" y="1524000"/>
            <a:ext cx="4035552" cy="1295400"/>
          </a:xfrm>
        </p:spPr>
        <p:txBody>
          <a:bodyPr>
            <a:normAutofit fontScale="32500" lnSpcReduction="20000"/>
          </a:bodyPr>
          <a:lstStyle/>
          <a:p>
            <a:pPr algn="just"/>
            <a:r>
              <a:rPr lang="en-US" sz="5500" b="1" dirty="0" smtClean="0">
                <a:solidFill>
                  <a:srgbClr val="FF0000"/>
                </a:solidFill>
              </a:rPr>
              <a:t>When the </a:t>
            </a:r>
            <a:r>
              <a:rPr lang="en-US" sz="5500" b="1" dirty="0" smtClean="0">
                <a:solidFill>
                  <a:srgbClr val="FF0000"/>
                </a:solidFill>
                <a:sym typeface="Symbol" pitchFamily="18" charset="2"/>
              </a:rPr>
              <a:t></a:t>
            </a:r>
            <a:r>
              <a:rPr lang="en-US" sz="5500" b="1" dirty="0" smtClean="0">
                <a:solidFill>
                  <a:srgbClr val="FF0000"/>
                </a:solidFill>
              </a:rPr>
              <a:t> is reduced too much, the image begins to reduce contrast to the point where the image started to have very slight “wash-out” look, especially in the background</a:t>
            </a:r>
            <a:endParaRPr lang="th-TH" sz="5500" b="1" dirty="0" smtClean="0">
              <a:solidFill>
                <a:srgbClr val="FF0000"/>
              </a:solidFill>
            </a:endParaRPr>
          </a:p>
          <a:p>
            <a:endParaRPr lang="en-US" dirty="0"/>
          </a:p>
        </p:txBody>
      </p:sp>
      <p:graphicFrame>
        <p:nvGraphicFramePr>
          <p:cNvPr id="30722" name="Object 2"/>
          <p:cNvGraphicFramePr>
            <a:graphicFrameLocks noChangeAspect="1"/>
          </p:cNvGraphicFramePr>
          <p:nvPr/>
        </p:nvGraphicFramePr>
        <p:xfrm>
          <a:off x="381000" y="2819400"/>
          <a:ext cx="3725157" cy="3733800"/>
        </p:xfrm>
        <a:graphic>
          <a:graphicData uri="http://schemas.openxmlformats.org/presentationml/2006/ole">
            <p:oleObj spid="_x0000_s30722" name="Bitmap Image" r:id="rId4" imgW="4296375" imgH="4304762" progId="PBrush">
              <p:embed/>
            </p:oleObj>
          </a:graphicData>
        </a:graphic>
      </p:graphicFrame>
      <p:sp>
        <p:nvSpPr>
          <p:cNvPr id="6" name="Content Placeholder 2"/>
          <p:cNvSpPr txBox="1">
            <a:spLocks/>
          </p:cNvSpPr>
          <p:nvPr/>
        </p:nvSpPr>
        <p:spPr>
          <a:xfrm>
            <a:off x="4419600" y="1828800"/>
            <a:ext cx="4498848" cy="4800600"/>
          </a:xfrm>
          <a:prstGeom prst="rect">
            <a:avLst/>
          </a:prstGeom>
        </p:spPr>
        <p:txBody>
          <a:bodyPr vert="horz">
            <a:normAutofit/>
          </a:bodyPr>
          <a:lstStyle/>
          <a:p>
            <a:pPr>
              <a:lnSpc>
                <a:spcPct val="90000"/>
              </a:lnSpc>
              <a:buFontTx/>
              <a:buNone/>
            </a:pPr>
            <a:r>
              <a:rPr lang="en-US" sz="2400" dirty="0" smtClean="0"/>
              <a:t>(a) image has a washed-out appearance, it needs a compression of gray levels </a:t>
            </a:r>
            <a:r>
              <a:rPr lang="en-US" sz="2400" dirty="0" smtClean="0">
                <a:sym typeface="Wingdings 3" pitchFamily="18" charset="2"/>
              </a:rPr>
              <a:t> needs </a:t>
            </a:r>
            <a:r>
              <a:rPr lang="en-US" sz="2400" dirty="0" smtClean="0">
                <a:sym typeface="Symbol" pitchFamily="18" charset="2"/>
              </a:rPr>
              <a:t> &gt; 1</a:t>
            </a:r>
            <a:endParaRPr lang="en-US" sz="2400" dirty="0" smtClean="0"/>
          </a:p>
          <a:p>
            <a:pPr>
              <a:lnSpc>
                <a:spcPct val="90000"/>
              </a:lnSpc>
              <a:buFontTx/>
              <a:buNone/>
            </a:pPr>
            <a:r>
              <a:rPr lang="en-US" sz="2400" dirty="0" smtClean="0"/>
              <a:t>(b) result after power-law  </a:t>
            </a:r>
          </a:p>
          <a:p>
            <a:pPr>
              <a:lnSpc>
                <a:spcPct val="90000"/>
              </a:lnSpc>
              <a:buFontTx/>
              <a:buNone/>
            </a:pPr>
            <a:r>
              <a:rPr lang="en-US" sz="2400" dirty="0" smtClean="0"/>
              <a:t>	 transformation with </a:t>
            </a:r>
            <a:r>
              <a:rPr lang="en-US" sz="2400" dirty="0" smtClean="0">
                <a:sym typeface="Symbol" pitchFamily="18" charset="2"/>
              </a:rPr>
              <a:t></a:t>
            </a:r>
            <a:r>
              <a:rPr lang="en-US" sz="2400" dirty="0" smtClean="0"/>
              <a:t> = 3.0 (suitable)</a:t>
            </a:r>
          </a:p>
          <a:p>
            <a:pPr>
              <a:lnSpc>
                <a:spcPct val="90000"/>
              </a:lnSpc>
              <a:buFontTx/>
              <a:buNone/>
            </a:pPr>
            <a:r>
              <a:rPr lang="en-US" sz="2400" dirty="0" smtClean="0"/>
              <a:t>(c) transformation with </a:t>
            </a:r>
            <a:r>
              <a:rPr lang="en-US" sz="2400" dirty="0" smtClean="0">
                <a:sym typeface="Symbol" pitchFamily="18" charset="2"/>
              </a:rPr>
              <a:t></a:t>
            </a:r>
            <a:r>
              <a:rPr lang="en-US" sz="2400" dirty="0" smtClean="0"/>
              <a:t> = 4.0</a:t>
            </a:r>
          </a:p>
          <a:p>
            <a:pPr>
              <a:lnSpc>
                <a:spcPct val="90000"/>
              </a:lnSpc>
              <a:buFontTx/>
              <a:buNone/>
            </a:pPr>
            <a:r>
              <a:rPr lang="en-US" sz="2400" dirty="0" smtClean="0"/>
              <a:t>	(suitable)</a:t>
            </a:r>
          </a:p>
          <a:p>
            <a:pPr>
              <a:lnSpc>
                <a:spcPct val="90000"/>
              </a:lnSpc>
              <a:buFontTx/>
              <a:buNone/>
            </a:pPr>
            <a:r>
              <a:rPr lang="en-US" sz="2400" dirty="0" smtClean="0"/>
              <a:t>(d) transformation with </a:t>
            </a:r>
            <a:r>
              <a:rPr lang="en-US" sz="2400" dirty="0" smtClean="0">
                <a:sym typeface="Symbol" pitchFamily="18" charset="2"/>
              </a:rPr>
              <a:t></a:t>
            </a:r>
            <a:r>
              <a:rPr lang="en-US" sz="2400" dirty="0" smtClean="0"/>
              <a:t> = 5.0</a:t>
            </a:r>
          </a:p>
          <a:p>
            <a:pPr>
              <a:lnSpc>
                <a:spcPct val="90000"/>
              </a:lnSpc>
              <a:buFontTx/>
              <a:buNone/>
            </a:pPr>
            <a:r>
              <a:rPr lang="en-US" sz="2400" dirty="0" smtClean="0"/>
              <a:t>	(high contrast, the image has areas that are too dark, some detail is lost)</a:t>
            </a:r>
            <a:endParaRPr lang="th-TH" sz="2400" dirty="0" smtClean="0"/>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381000" y="2831068"/>
            <a:ext cx="457200" cy="369332"/>
          </a:xfrm>
          <a:prstGeom prst="rect">
            <a:avLst/>
          </a:prstGeom>
          <a:noFill/>
        </p:spPr>
        <p:txBody>
          <a:bodyPr wrap="square" rtlCol="0">
            <a:spAutoFit/>
          </a:bodyPr>
          <a:lstStyle/>
          <a:p>
            <a:r>
              <a:rPr lang="en-US" b="1" dirty="0" smtClean="0"/>
              <a:t>a)</a:t>
            </a:r>
            <a:endParaRPr lang="en-US" b="1" dirty="0"/>
          </a:p>
        </p:txBody>
      </p:sp>
      <p:sp>
        <p:nvSpPr>
          <p:cNvPr id="8" name="TextBox 7"/>
          <p:cNvSpPr txBox="1"/>
          <p:nvPr/>
        </p:nvSpPr>
        <p:spPr>
          <a:xfrm>
            <a:off x="2209800" y="2819400"/>
            <a:ext cx="457200" cy="369332"/>
          </a:xfrm>
          <a:prstGeom prst="rect">
            <a:avLst/>
          </a:prstGeom>
          <a:noFill/>
        </p:spPr>
        <p:txBody>
          <a:bodyPr wrap="square" rtlCol="0">
            <a:spAutoFit/>
          </a:bodyPr>
          <a:lstStyle/>
          <a:p>
            <a:r>
              <a:rPr lang="en-US" b="1" dirty="0" smtClean="0"/>
              <a:t>b)</a:t>
            </a:r>
            <a:endParaRPr lang="en-US" b="1" dirty="0"/>
          </a:p>
        </p:txBody>
      </p:sp>
      <p:sp>
        <p:nvSpPr>
          <p:cNvPr id="9" name="TextBox 8"/>
          <p:cNvSpPr txBox="1"/>
          <p:nvPr/>
        </p:nvSpPr>
        <p:spPr>
          <a:xfrm>
            <a:off x="381000" y="4648200"/>
            <a:ext cx="457200" cy="369332"/>
          </a:xfrm>
          <a:prstGeom prst="rect">
            <a:avLst/>
          </a:prstGeom>
          <a:noFill/>
        </p:spPr>
        <p:txBody>
          <a:bodyPr wrap="square" rtlCol="0">
            <a:spAutoFit/>
          </a:bodyPr>
          <a:lstStyle/>
          <a:p>
            <a:r>
              <a:rPr lang="en-US" b="1" dirty="0" smtClean="0"/>
              <a:t>c)</a:t>
            </a:r>
            <a:endParaRPr lang="en-US" b="1" dirty="0"/>
          </a:p>
        </p:txBody>
      </p:sp>
      <p:sp>
        <p:nvSpPr>
          <p:cNvPr id="10" name="TextBox 9"/>
          <p:cNvSpPr txBox="1"/>
          <p:nvPr/>
        </p:nvSpPr>
        <p:spPr>
          <a:xfrm>
            <a:off x="2209800" y="4648200"/>
            <a:ext cx="457200" cy="369332"/>
          </a:xfrm>
          <a:prstGeom prst="rect">
            <a:avLst/>
          </a:prstGeom>
          <a:noFill/>
        </p:spPr>
        <p:txBody>
          <a:bodyPr wrap="square" rtlCol="0">
            <a:spAutoFit/>
          </a:bodyPr>
          <a:lstStyle/>
          <a:p>
            <a:r>
              <a:rPr lang="en-US" b="1" dirty="0" smtClean="0"/>
              <a:t>d)</a:t>
            </a:r>
            <a:endParaRPr lang="en-US"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3399"/>
                </a:solidFill>
              </a:rPr>
              <a:t>Piecewise-Linear Transformation Functions</a:t>
            </a:r>
          </a:p>
        </p:txBody>
      </p:sp>
      <p:sp>
        <p:nvSpPr>
          <p:cNvPr id="3" name="Content Placeholder 2"/>
          <p:cNvSpPr>
            <a:spLocks noGrp="1"/>
          </p:cNvSpPr>
          <p:nvPr>
            <p:ph sz="quarter" idx="1"/>
          </p:nvPr>
        </p:nvSpPr>
        <p:spPr/>
        <p:txBody>
          <a:bodyPr/>
          <a:lstStyle/>
          <a:p>
            <a:r>
              <a:rPr lang="en-GB" sz="2800" dirty="0" smtClean="0"/>
              <a:t>A complementary approach to the previous methods </a:t>
            </a:r>
          </a:p>
          <a:p>
            <a:r>
              <a:rPr lang="en-US" sz="2800" dirty="0" smtClean="0"/>
              <a:t>The form of piecewise functions can be arbitrarily complex</a:t>
            </a:r>
          </a:p>
          <a:p>
            <a:r>
              <a:rPr lang="en-GB" sz="2800" dirty="0" smtClean="0"/>
              <a:t>Practical implementation of some important transformations can be formulated only as piecewise functions</a:t>
            </a:r>
          </a:p>
          <a:p>
            <a:r>
              <a:rPr lang="en-US" sz="2800" dirty="0" smtClean="0"/>
              <a:t>Their specification requires considerably more user input</a:t>
            </a:r>
            <a:endParaRPr lang="th-TH" sz="2800"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Contrast Stretching</a:t>
            </a:r>
          </a:p>
        </p:txBody>
      </p:sp>
      <p:sp>
        <p:nvSpPr>
          <p:cNvPr id="3" name="Content Placeholder 2"/>
          <p:cNvSpPr>
            <a:spLocks noGrp="1"/>
          </p:cNvSpPr>
          <p:nvPr>
            <p:ph sz="quarter" idx="1"/>
          </p:nvPr>
        </p:nvSpPr>
        <p:spPr>
          <a:xfrm>
            <a:off x="612648" y="1600200"/>
            <a:ext cx="8153400" cy="4953000"/>
          </a:xfrm>
        </p:spPr>
        <p:txBody>
          <a:bodyPr>
            <a:normAutofit/>
          </a:bodyPr>
          <a:lstStyle/>
          <a:p>
            <a:r>
              <a:rPr lang="en-US" sz="2800" dirty="0" smtClean="0"/>
              <a:t>The </a:t>
            </a:r>
            <a:r>
              <a:rPr lang="en-GB" sz="2800" dirty="0" smtClean="0"/>
              <a:t>Simplest of piecewise linear functions.</a:t>
            </a:r>
          </a:p>
          <a:p>
            <a:r>
              <a:rPr lang="en-GB" sz="2800" b="1" dirty="0" smtClean="0">
                <a:solidFill>
                  <a:srgbClr val="003399"/>
                </a:solidFill>
              </a:rPr>
              <a:t>Basic idea </a:t>
            </a:r>
            <a:r>
              <a:rPr lang="en-GB" sz="2800" dirty="0" smtClean="0"/>
              <a:t>– to increase the dynamic range of the gray levels in the image being processed.</a:t>
            </a:r>
          </a:p>
          <a:p>
            <a:pPr>
              <a:spcAft>
                <a:spcPts val="1200"/>
              </a:spcAft>
              <a:defRPr/>
            </a:pPr>
            <a:r>
              <a:rPr lang="en-GB" sz="2800" dirty="0" smtClean="0"/>
              <a:t>During image acquisition, low contrast images may result due to</a:t>
            </a:r>
          </a:p>
          <a:p>
            <a:pPr marL="685165" lvl="1" indent="-365125">
              <a:spcAft>
                <a:spcPts val="1200"/>
              </a:spcAft>
              <a:buClr>
                <a:srgbClr val="003399"/>
              </a:buClr>
              <a:buSzPct val="100000"/>
              <a:buFont typeface="Wingdings" pitchFamily="2" charset="2"/>
              <a:buChar char="§"/>
              <a:defRPr/>
            </a:pPr>
            <a:r>
              <a:rPr lang="en-GB" sz="2800" dirty="0" smtClean="0"/>
              <a:t>Poor illumination</a:t>
            </a:r>
          </a:p>
          <a:p>
            <a:pPr marL="685165" lvl="1" indent="-365125">
              <a:spcAft>
                <a:spcPts val="1200"/>
              </a:spcAft>
              <a:buClr>
                <a:srgbClr val="003399"/>
              </a:buClr>
              <a:buSzPct val="100000"/>
              <a:buFont typeface="Wingdings" pitchFamily="2" charset="2"/>
              <a:buChar char="§"/>
              <a:defRPr/>
            </a:pPr>
            <a:r>
              <a:rPr lang="en-GB" sz="2800" dirty="0" smtClean="0"/>
              <a:t>Lack of dynamic range in image sensor</a:t>
            </a:r>
          </a:p>
          <a:p>
            <a:pPr marL="685165" lvl="1" indent="-365125">
              <a:spcAft>
                <a:spcPts val="1200"/>
              </a:spcAft>
              <a:buClr>
                <a:srgbClr val="003399"/>
              </a:buClr>
              <a:buSzPct val="100000"/>
              <a:buFont typeface="Wingdings" pitchFamily="2" charset="2"/>
              <a:buChar char="§"/>
              <a:defRPr/>
            </a:pPr>
            <a:r>
              <a:rPr lang="en-GB" sz="2800" dirty="0" smtClean="0"/>
              <a:t>Wrong setting of the lens aperture</a:t>
            </a:r>
          </a:p>
          <a:p>
            <a:pPr lvl="1"/>
            <a:endParaRPr lang="en-US"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Contrast Stretching</a:t>
            </a:r>
            <a:endParaRPr lang="en-US" dirty="0"/>
          </a:p>
        </p:txBody>
      </p:sp>
      <p:sp>
        <p:nvSpPr>
          <p:cNvPr id="3" name="Content Placeholder 2"/>
          <p:cNvSpPr>
            <a:spLocks noGrp="1"/>
          </p:cNvSpPr>
          <p:nvPr>
            <p:ph sz="quarter" idx="1"/>
          </p:nvPr>
        </p:nvSpPr>
        <p:spPr>
          <a:xfrm>
            <a:off x="612648" y="1600200"/>
            <a:ext cx="8153400" cy="838200"/>
          </a:xfrm>
        </p:spPr>
        <p:txBody>
          <a:bodyPr/>
          <a:lstStyle/>
          <a:p>
            <a:r>
              <a:rPr lang="en-US" dirty="0" smtClean="0"/>
              <a:t>Contrast transform result</a:t>
            </a:r>
          </a:p>
          <a:p>
            <a:endParaRPr lang="en-US" dirty="0"/>
          </a:p>
        </p:txBody>
      </p:sp>
      <p:sp>
        <p:nvSpPr>
          <p:cNvPr id="5" name="TextBox 4"/>
          <p:cNvSpPr txBox="1"/>
          <p:nvPr/>
        </p:nvSpPr>
        <p:spPr>
          <a:xfrm>
            <a:off x="2209800" y="6183868"/>
            <a:ext cx="1524000" cy="400110"/>
          </a:xfrm>
          <a:prstGeom prst="rect">
            <a:avLst/>
          </a:prstGeom>
          <a:noFill/>
        </p:spPr>
        <p:txBody>
          <a:bodyPr wrap="square" rtlCol="0">
            <a:spAutoFit/>
          </a:bodyPr>
          <a:lstStyle/>
          <a:p>
            <a:r>
              <a:rPr lang="en-US" sz="2000" b="1" dirty="0" smtClean="0"/>
              <a:t>Original</a:t>
            </a:r>
            <a:endParaRPr lang="en-US" sz="2000" b="1" dirty="0"/>
          </a:p>
        </p:txBody>
      </p:sp>
      <p:sp>
        <p:nvSpPr>
          <p:cNvPr id="6" name="TextBox 5"/>
          <p:cNvSpPr txBox="1"/>
          <p:nvPr/>
        </p:nvSpPr>
        <p:spPr>
          <a:xfrm>
            <a:off x="5943600" y="6172200"/>
            <a:ext cx="1524000" cy="400110"/>
          </a:xfrm>
          <a:prstGeom prst="rect">
            <a:avLst/>
          </a:prstGeom>
          <a:noFill/>
        </p:spPr>
        <p:txBody>
          <a:bodyPr wrap="square" rtlCol="0">
            <a:spAutoFit/>
          </a:bodyPr>
          <a:lstStyle/>
          <a:p>
            <a:r>
              <a:rPr lang="en-US" sz="2000" b="1" dirty="0" smtClean="0"/>
              <a:t>Enhanced</a:t>
            </a:r>
            <a:endParaRPr lang="en-US" sz="2000" b="1" dirty="0"/>
          </a:p>
        </p:txBody>
      </p:sp>
      <p:pic>
        <p:nvPicPr>
          <p:cNvPr id="7" name="Picture 6" descr="IMG_1808.jpg"/>
          <p:cNvPicPr>
            <a:picLocks noChangeAspect="1"/>
          </p:cNvPicPr>
          <p:nvPr/>
        </p:nvPicPr>
        <p:blipFill>
          <a:blip r:embed="rId2" cstate="print">
            <a:lum contrast="-40000"/>
          </a:blip>
          <a:stretch>
            <a:fillRect/>
          </a:stretch>
        </p:blipFill>
        <p:spPr>
          <a:xfrm>
            <a:off x="1371600" y="2362200"/>
            <a:ext cx="2743200" cy="3657600"/>
          </a:xfrm>
          <a:prstGeom prst="rect">
            <a:avLst/>
          </a:prstGeom>
        </p:spPr>
      </p:pic>
      <p:pic>
        <p:nvPicPr>
          <p:cNvPr id="8" name="Picture 7" descr="Copy of IMG_1808.jpg"/>
          <p:cNvPicPr>
            <a:picLocks noChangeAspect="1"/>
          </p:cNvPicPr>
          <p:nvPr/>
        </p:nvPicPr>
        <p:blipFill>
          <a:blip r:embed="rId3" cstate="print"/>
          <a:stretch>
            <a:fillRect/>
          </a:stretch>
        </p:blipFill>
        <p:spPr>
          <a:xfrm>
            <a:off x="5257800" y="2362200"/>
            <a:ext cx="2743200" cy="36576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Contrast Stretching: </a:t>
            </a:r>
            <a:r>
              <a:rPr lang="en-US" sz="3600" b="1" dirty="0" smtClean="0">
                <a:solidFill>
                  <a:srgbClr val="C00000"/>
                </a:solidFill>
              </a:rPr>
              <a:t>Example</a:t>
            </a:r>
            <a:endParaRPr lang="en-US" sz="3600" dirty="0">
              <a:solidFill>
                <a:srgbClr val="C00000"/>
              </a:solidFill>
            </a:endParaRPr>
          </a:p>
        </p:txBody>
      </p:sp>
      <p:sp>
        <p:nvSpPr>
          <p:cNvPr id="3" name="Content Placeholder 2"/>
          <p:cNvSpPr>
            <a:spLocks noGrp="1"/>
          </p:cNvSpPr>
          <p:nvPr>
            <p:ph sz="quarter" idx="1"/>
          </p:nvPr>
        </p:nvSpPr>
        <p:spPr>
          <a:xfrm>
            <a:off x="5029200" y="1600200"/>
            <a:ext cx="3886200" cy="4495800"/>
          </a:xfrm>
        </p:spPr>
        <p:txBody>
          <a:bodyPr>
            <a:normAutofit fontScale="92500"/>
          </a:bodyPr>
          <a:lstStyle/>
          <a:p>
            <a:pPr>
              <a:spcBef>
                <a:spcPts val="1200"/>
              </a:spcBef>
            </a:pPr>
            <a:r>
              <a:rPr lang="en-US" sz="2800" dirty="0" smtClean="0"/>
              <a:t>increase the dynamic range of the gray levels in the image</a:t>
            </a:r>
          </a:p>
          <a:p>
            <a:pPr>
              <a:spcBef>
                <a:spcPts val="1200"/>
              </a:spcBef>
            </a:pPr>
            <a:r>
              <a:rPr lang="en-US" sz="2800" dirty="0" smtClean="0"/>
              <a:t>(b) a low-contrast image</a:t>
            </a:r>
          </a:p>
          <a:p>
            <a:pPr>
              <a:spcBef>
                <a:spcPts val="1200"/>
              </a:spcBef>
            </a:pPr>
            <a:r>
              <a:rPr lang="en-US" sz="2800" dirty="0" smtClean="0"/>
              <a:t>(c) result of contrast stretching: (r</a:t>
            </a:r>
            <a:r>
              <a:rPr lang="en-US" sz="2800" baseline="-25000" dirty="0" smtClean="0"/>
              <a:t>1</a:t>
            </a:r>
            <a:r>
              <a:rPr lang="en-US" sz="2800" dirty="0" smtClean="0"/>
              <a:t>,s</a:t>
            </a:r>
            <a:r>
              <a:rPr lang="en-US" sz="2800" baseline="-25000" dirty="0" smtClean="0"/>
              <a:t>1</a:t>
            </a:r>
            <a:r>
              <a:rPr lang="en-US" sz="2800" dirty="0" smtClean="0"/>
              <a:t>) = (r</a:t>
            </a:r>
            <a:r>
              <a:rPr lang="en-US" sz="2800" baseline="-25000" dirty="0" smtClean="0"/>
              <a:t>min</a:t>
            </a:r>
            <a:r>
              <a:rPr lang="en-US" sz="2800" dirty="0" smtClean="0"/>
              <a:t>,0) and (r</a:t>
            </a:r>
            <a:r>
              <a:rPr lang="en-US" sz="2800" baseline="-25000" dirty="0" smtClean="0"/>
              <a:t>2</a:t>
            </a:r>
            <a:r>
              <a:rPr lang="en-US" sz="2800" dirty="0" smtClean="0"/>
              <a:t>,s</a:t>
            </a:r>
            <a:r>
              <a:rPr lang="en-US" sz="2800" baseline="-25000" dirty="0" smtClean="0"/>
              <a:t>2</a:t>
            </a:r>
            <a:r>
              <a:rPr lang="en-US" sz="2800" dirty="0" smtClean="0"/>
              <a:t>) = (r</a:t>
            </a:r>
            <a:r>
              <a:rPr lang="en-US" sz="2800" baseline="-25000" dirty="0" smtClean="0"/>
              <a:t>max</a:t>
            </a:r>
            <a:r>
              <a:rPr lang="en-US" sz="2800" dirty="0" smtClean="0"/>
              <a:t>,L-1)</a:t>
            </a:r>
          </a:p>
          <a:p>
            <a:pPr>
              <a:spcBef>
                <a:spcPts val="1200"/>
              </a:spcBef>
            </a:pPr>
            <a:r>
              <a:rPr lang="en-US" sz="2800" dirty="0" smtClean="0"/>
              <a:t>(d) result of </a:t>
            </a:r>
            <a:r>
              <a:rPr lang="en-US" sz="2800" dirty="0" err="1" smtClean="0"/>
              <a:t>thresholding</a:t>
            </a:r>
            <a:endParaRPr lang="th-TH" sz="2800" dirty="0" smtClean="0"/>
          </a:p>
          <a:p>
            <a:endParaRPr lang="en-US" dirty="0"/>
          </a:p>
        </p:txBody>
      </p:sp>
      <p:graphicFrame>
        <p:nvGraphicFramePr>
          <p:cNvPr id="33794" name="Object 2"/>
          <p:cNvGraphicFramePr>
            <a:graphicFrameLocks noChangeAspect="1"/>
          </p:cNvGraphicFramePr>
          <p:nvPr/>
        </p:nvGraphicFramePr>
        <p:xfrm>
          <a:off x="381000" y="1600200"/>
          <a:ext cx="4667250" cy="4637087"/>
        </p:xfrm>
        <a:graphic>
          <a:graphicData uri="http://schemas.openxmlformats.org/presentationml/2006/ole">
            <p:oleObj spid="_x0000_s33794" name="Bitmap Image" r:id="rId3" imgW="4296375" imgH="4266667" progId="PBrush">
              <p:embed/>
            </p:oleObj>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Gray-level slicing</a:t>
            </a:r>
          </a:p>
        </p:txBody>
      </p:sp>
      <p:sp>
        <p:nvSpPr>
          <p:cNvPr id="3" name="Content Placeholder 2"/>
          <p:cNvSpPr>
            <a:spLocks noGrp="1"/>
          </p:cNvSpPr>
          <p:nvPr>
            <p:ph sz="quarter" idx="1"/>
          </p:nvPr>
        </p:nvSpPr>
        <p:spPr>
          <a:xfrm>
            <a:off x="304800" y="1600200"/>
            <a:ext cx="8458200" cy="2667000"/>
          </a:xfrm>
        </p:spPr>
        <p:txBody>
          <a:bodyPr>
            <a:normAutofit/>
          </a:bodyPr>
          <a:lstStyle/>
          <a:p>
            <a:r>
              <a:rPr lang="en-GB" sz="2600" dirty="0" smtClean="0"/>
              <a:t>Highlight a specific range of gray values</a:t>
            </a:r>
          </a:p>
          <a:p>
            <a:r>
              <a:rPr lang="en-GB" sz="2600" dirty="0" smtClean="0"/>
              <a:t>Two basic Methods</a:t>
            </a:r>
          </a:p>
          <a:p>
            <a:pPr lvl="1"/>
            <a:r>
              <a:rPr lang="en-US" sz="2500" dirty="0" smtClean="0"/>
              <a:t>Display a high value for all gray levels in the range of interest and a low value for all other</a:t>
            </a:r>
          </a:p>
          <a:p>
            <a:pPr lvl="1"/>
            <a:r>
              <a:rPr lang="en-US" sz="2500" dirty="0" smtClean="0">
                <a:cs typeface="Arial" charset="0"/>
              </a:rPr>
              <a:t>Brighten the desired range of gray levels but preserve all other levels</a:t>
            </a:r>
            <a:endParaRPr lang="en-US" sz="750" dirty="0" smtClean="0">
              <a:cs typeface="Arial" charset="0"/>
            </a:endParaRPr>
          </a:p>
          <a:p>
            <a:endParaRPr lang="en-US" sz="2600" dirty="0" smtClean="0"/>
          </a:p>
        </p:txBody>
      </p:sp>
      <p:pic>
        <p:nvPicPr>
          <p:cNvPr id="34818" name="Picture 2"/>
          <p:cNvPicPr>
            <a:picLocks noChangeAspect="1" noChangeArrowheads="1"/>
          </p:cNvPicPr>
          <p:nvPr/>
        </p:nvPicPr>
        <p:blipFill>
          <a:blip r:embed="rId2" cstate="print"/>
          <a:srcRect/>
          <a:stretch>
            <a:fillRect/>
          </a:stretch>
        </p:blipFill>
        <p:spPr bwMode="auto">
          <a:xfrm>
            <a:off x="1524000" y="4267200"/>
            <a:ext cx="2743200" cy="2159540"/>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5257800" y="4343398"/>
            <a:ext cx="2743200" cy="22009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12648" y="228600"/>
            <a:ext cx="8153400" cy="990600"/>
          </a:xfrm>
        </p:spPr>
        <p:txBody>
          <a:bodyPr>
            <a:normAutofit/>
          </a:bodyPr>
          <a:lstStyle/>
          <a:p>
            <a:r>
              <a:rPr lang="en-US" b="1" dirty="0" smtClean="0">
                <a:solidFill>
                  <a:srgbClr val="003399"/>
                </a:solidFill>
              </a:rPr>
              <a:t>Gray-level slicing: </a:t>
            </a:r>
            <a:r>
              <a:rPr lang="en-US" b="1" dirty="0" smtClean="0">
                <a:solidFill>
                  <a:srgbClr val="C00000"/>
                </a:solidFill>
              </a:rPr>
              <a:t>Example</a:t>
            </a:r>
          </a:p>
        </p:txBody>
      </p:sp>
      <p:pic>
        <p:nvPicPr>
          <p:cNvPr id="35843" name="Picture 3"/>
          <p:cNvPicPr>
            <a:picLocks noChangeAspect="1" noChangeArrowheads="1"/>
          </p:cNvPicPr>
          <p:nvPr/>
        </p:nvPicPr>
        <p:blipFill>
          <a:blip r:embed="rId2" cstate="print"/>
          <a:srcRect/>
          <a:stretch>
            <a:fillRect/>
          </a:stretch>
        </p:blipFill>
        <p:spPr bwMode="auto">
          <a:xfrm>
            <a:off x="1371600" y="1682970"/>
            <a:ext cx="6858000" cy="5054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normAutofit/>
          </a:bodyPr>
          <a:lstStyle/>
          <a:p>
            <a:r>
              <a:rPr lang="en-IE" b="1" dirty="0" smtClean="0">
                <a:solidFill>
                  <a:srgbClr val="003399"/>
                </a:solidFill>
              </a:rPr>
              <a:t>What Is Image Enhancement?</a:t>
            </a:r>
            <a:endParaRPr lang="en-US" b="1" dirty="0" smtClean="0">
              <a:solidFill>
                <a:srgbClr val="003399"/>
              </a:solidFill>
            </a:endParaRPr>
          </a:p>
        </p:txBody>
      </p:sp>
      <p:sp>
        <p:nvSpPr>
          <p:cNvPr id="5" name="Content Placeholder 2"/>
          <p:cNvSpPr>
            <a:spLocks noGrp="1"/>
          </p:cNvSpPr>
          <p:nvPr>
            <p:ph sz="quarter" idx="1"/>
          </p:nvPr>
        </p:nvSpPr>
        <p:spPr>
          <a:xfrm>
            <a:off x="609600" y="1600200"/>
            <a:ext cx="8153400" cy="4495800"/>
          </a:xfrm>
        </p:spPr>
        <p:txBody>
          <a:bodyPr/>
          <a:lstStyle/>
          <a:p>
            <a:pPr marL="0" indent="0">
              <a:buNone/>
            </a:pPr>
            <a:r>
              <a:rPr lang="en-IE" sz="3200" dirty="0" smtClean="0"/>
              <a:t>Image enhancement is the process of making images more useful.</a:t>
            </a:r>
          </a:p>
          <a:p>
            <a:pPr marL="0" indent="0">
              <a:buNone/>
            </a:pPr>
            <a:r>
              <a:rPr lang="en-IE" sz="3200" dirty="0" smtClean="0"/>
              <a:t>The reasons for doing this include:</a:t>
            </a:r>
          </a:p>
          <a:p>
            <a:pPr lvl="1">
              <a:buClr>
                <a:srgbClr val="003399"/>
              </a:buClr>
              <a:buFont typeface="Wingdings" pitchFamily="2" charset="2"/>
              <a:buChar char="Ø"/>
            </a:pPr>
            <a:r>
              <a:rPr lang="en-IE" sz="3200" dirty="0" smtClean="0"/>
              <a:t> Making images more visually appealing </a:t>
            </a:r>
          </a:p>
          <a:p>
            <a:pPr lvl="1">
              <a:buClr>
                <a:srgbClr val="003399"/>
              </a:buClr>
              <a:buFont typeface="Wingdings" pitchFamily="2" charset="2"/>
              <a:buChar char="Ø"/>
            </a:pPr>
            <a:r>
              <a:rPr lang="en-IE" sz="3200" dirty="0" smtClean="0"/>
              <a:t>Highlighting interesting details in images</a:t>
            </a:r>
          </a:p>
          <a:p>
            <a:pPr lvl="1">
              <a:buClr>
                <a:srgbClr val="003399"/>
              </a:buClr>
              <a:buFont typeface="Wingdings" pitchFamily="2" charset="2"/>
              <a:buChar char="Ø"/>
            </a:pPr>
            <a:r>
              <a:rPr lang="en-IE" sz="3200" dirty="0" smtClean="0"/>
              <a:t> Removing noise from images </a:t>
            </a:r>
            <a:endParaRPr lang="en-GB" sz="3200" dirty="0" smtClean="0"/>
          </a:p>
          <a:p>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Bit-plane slicing</a:t>
            </a:r>
          </a:p>
        </p:txBody>
      </p:sp>
      <p:sp>
        <p:nvSpPr>
          <p:cNvPr id="3" name="Content Placeholder 2"/>
          <p:cNvSpPr>
            <a:spLocks noGrp="1"/>
          </p:cNvSpPr>
          <p:nvPr>
            <p:ph sz="quarter" idx="1"/>
          </p:nvPr>
        </p:nvSpPr>
        <p:spPr>
          <a:xfrm>
            <a:off x="4876800" y="1752600"/>
            <a:ext cx="3889248" cy="5105400"/>
          </a:xfrm>
        </p:spPr>
        <p:txBody>
          <a:bodyPr>
            <a:normAutofit fontScale="92500" lnSpcReduction="10000"/>
          </a:bodyPr>
          <a:lstStyle/>
          <a:p>
            <a:pPr>
              <a:lnSpc>
                <a:spcPct val="90000"/>
              </a:lnSpc>
              <a:spcBef>
                <a:spcPts val="1200"/>
              </a:spcBef>
            </a:pPr>
            <a:r>
              <a:rPr lang="en-US" sz="2800" dirty="0" smtClean="0"/>
              <a:t>Highlighting the contribution made to total image appearance by specific bits</a:t>
            </a:r>
          </a:p>
          <a:p>
            <a:pPr>
              <a:lnSpc>
                <a:spcPct val="90000"/>
              </a:lnSpc>
              <a:spcBef>
                <a:spcPts val="1200"/>
              </a:spcBef>
            </a:pPr>
            <a:r>
              <a:rPr lang="en-US" sz="2800" dirty="0" smtClean="0"/>
              <a:t>Suppose each pixel is represented by 8 bits</a:t>
            </a:r>
          </a:p>
          <a:p>
            <a:pPr>
              <a:lnSpc>
                <a:spcPct val="90000"/>
              </a:lnSpc>
              <a:spcBef>
                <a:spcPts val="1200"/>
              </a:spcBef>
            </a:pPr>
            <a:r>
              <a:rPr lang="en-US" sz="2800" dirty="0" smtClean="0"/>
              <a:t>Higher-order bits contain the majority of the visually significant data</a:t>
            </a:r>
          </a:p>
          <a:p>
            <a:pPr>
              <a:lnSpc>
                <a:spcPct val="90000"/>
              </a:lnSpc>
              <a:spcBef>
                <a:spcPts val="1200"/>
              </a:spcBef>
            </a:pPr>
            <a:r>
              <a:rPr lang="en-US" sz="2800" dirty="0" smtClean="0"/>
              <a:t>Useful for analyzing the relative importance played by each bit of the image</a:t>
            </a:r>
          </a:p>
          <a:p>
            <a:endParaRPr lang="en-US" dirty="0"/>
          </a:p>
        </p:txBody>
      </p:sp>
      <p:grpSp>
        <p:nvGrpSpPr>
          <p:cNvPr id="5" name="Group 4"/>
          <p:cNvGrpSpPr>
            <a:grpSpLocks/>
          </p:cNvGrpSpPr>
          <p:nvPr/>
        </p:nvGrpSpPr>
        <p:grpSpPr bwMode="auto">
          <a:xfrm>
            <a:off x="152400" y="2514600"/>
            <a:ext cx="4362450" cy="2867025"/>
            <a:chOff x="192" y="1584"/>
            <a:chExt cx="2748" cy="1806"/>
          </a:xfrm>
        </p:grpSpPr>
        <p:graphicFrame>
          <p:nvGraphicFramePr>
            <p:cNvPr id="6" name="Object 5"/>
            <p:cNvGraphicFramePr>
              <a:graphicFrameLocks noChangeAspect="1"/>
            </p:cNvGraphicFramePr>
            <p:nvPr/>
          </p:nvGraphicFramePr>
          <p:xfrm>
            <a:off x="336" y="1846"/>
            <a:ext cx="2604" cy="1442"/>
          </p:xfrm>
          <a:graphic>
            <a:graphicData uri="http://schemas.openxmlformats.org/presentationml/2006/ole">
              <p:oleObj spid="_x0000_s58371" name="Bitmap Image" r:id="rId4" imgW="2390476" imgH="1324160" progId="PBrush">
                <p:embed/>
              </p:oleObj>
            </a:graphicData>
          </a:graphic>
        </p:graphicFrame>
        <p:sp>
          <p:nvSpPr>
            <p:cNvPr id="7" name="Text Box 6"/>
            <p:cNvSpPr txBox="1">
              <a:spLocks noChangeArrowheads="1"/>
            </p:cNvSpPr>
            <p:nvPr/>
          </p:nvSpPr>
          <p:spPr bwMode="auto">
            <a:xfrm>
              <a:off x="1576" y="1584"/>
              <a:ext cx="1265" cy="366"/>
            </a:xfrm>
            <a:prstGeom prst="rect">
              <a:avLst/>
            </a:prstGeom>
            <a:noFill/>
            <a:ln w="9525">
              <a:noFill/>
              <a:miter lim="800000"/>
              <a:headEnd/>
              <a:tailEnd/>
            </a:ln>
            <a:effectLst/>
          </p:spPr>
          <p:txBody>
            <a:bodyPr wrap="none">
              <a:spAutoFit/>
            </a:bodyPr>
            <a:lstStyle/>
            <a:p>
              <a:pPr algn="ctr"/>
              <a:r>
                <a:rPr lang="en-US" sz="1600" b="1" dirty="0">
                  <a:latin typeface="Tahoma" pitchFamily="34" charset="0"/>
                  <a:cs typeface="Angsana New" pitchFamily="18" charset="-34"/>
                </a:rPr>
                <a:t>Bit-plane 7</a:t>
              </a:r>
            </a:p>
            <a:p>
              <a:pPr algn="ctr"/>
              <a:r>
                <a:rPr lang="en-US" sz="1600" b="1" dirty="0">
                  <a:latin typeface="Tahoma" pitchFamily="34" charset="0"/>
                  <a:cs typeface="Angsana New" pitchFamily="18" charset="-34"/>
                </a:rPr>
                <a:t>(most significant)</a:t>
              </a:r>
              <a:endParaRPr lang="th-TH" sz="1600" b="1" dirty="0">
                <a:latin typeface="Tahoma" pitchFamily="34" charset="0"/>
                <a:cs typeface="Angsana New" pitchFamily="18" charset="-34"/>
              </a:endParaRPr>
            </a:p>
          </p:txBody>
        </p:sp>
        <p:sp>
          <p:nvSpPr>
            <p:cNvPr id="8" name="Text Box 7"/>
            <p:cNvSpPr txBox="1">
              <a:spLocks noChangeArrowheads="1"/>
            </p:cNvSpPr>
            <p:nvPr/>
          </p:nvSpPr>
          <p:spPr bwMode="auto">
            <a:xfrm>
              <a:off x="1576" y="3024"/>
              <a:ext cx="1256" cy="366"/>
            </a:xfrm>
            <a:prstGeom prst="rect">
              <a:avLst/>
            </a:prstGeom>
            <a:noFill/>
            <a:ln w="9525">
              <a:noFill/>
              <a:miter lim="800000"/>
              <a:headEnd/>
              <a:tailEnd/>
            </a:ln>
            <a:effectLst/>
          </p:spPr>
          <p:txBody>
            <a:bodyPr wrap="none">
              <a:spAutoFit/>
            </a:bodyPr>
            <a:lstStyle/>
            <a:p>
              <a:pPr algn="ctr"/>
              <a:r>
                <a:rPr lang="en-US" sz="1600" b="1">
                  <a:latin typeface="Tahoma" pitchFamily="34" charset="0"/>
                  <a:cs typeface="Angsana New" pitchFamily="18" charset="-34"/>
                </a:rPr>
                <a:t>Bit-plane 0</a:t>
              </a:r>
            </a:p>
            <a:p>
              <a:pPr algn="ctr"/>
              <a:r>
                <a:rPr lang="en-US" sz="1600" b="1">
                  <a:latin typeface="Tahoma" pitchFamily="34" charset="0"/>
                  <a:cs typeface="Angsana New" pitchFamily="18" charset="-34"/>
                </a:rPr>
                <a:t>(least significant)</a:t>
              </a:r>
              <a:endParaRPr lang="th-TH" sz="1600" b="1">
                <a:latin typeface="Tahoma" pitchFamily="34" charset="0"/>
                <a:cs typeface="Angsana New" pitchFamily="18" charset="-34"/>
              </a:endParaRPr>
            </a:p>
          </p:txBody>
        </p:sp>
        <p:sp>
          <p:nvSpPr>
            <p:cNvPr id="9" name="Text Box 8"/>
            <p:cNvSpPr txBox="1">
              <a:spLocks noChangeArrowheads="1"/>
            </p:cNvSpPr>
            <p:nvPr/>
          </p:nvSpPr>
          <p:spPr bwMode="auto">
            <a:xfrm>
              <a:off x="192" y="1632"/>
              <a:ext cx="1043" cy="212"/>
            </a:xfrm>
            <a:prstGeom prst="rect">
              <a:avLst/>
            </a:prstGeom>
            <a:noFill/>
            <a:ln w="9525">
              <a:noFill/>
              <a:miter lim="800000"/>
              <a:headEnd/>
              <a:tailEnd/>
            </a:ln>
            <a:effectLst/>
          </p:spPr>
          <p:txBody>
            <a:bodyPr wrap="none">
              <a:spAutoFit/>
            </a:bodyPr>
            <a:lstStyle/>
            <a:p>
              <a:pPr algn="ctr"/>
              <a:r>
                <a:rPr lang="en-US" sz="1600" b="1">
                  <a:latin typeface="Tahoma" pitchFamily="34" charset="0"/>
                  <a:cs typeface="Angsana New" pitchFamily="18" charset="-34"/>
                </a:rPr>
                <a:t>One 8-bit byte</a:t>
              </a:r>
              <a:endParaRPr lang="th-TH" sz="1600" b="1">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Bit-plane slicing: </a:t>
            </a:r>
            <a:r>
              <a:rPr lang="en-US" sz="4000" b="1" dirty="0" smtClean="0">
                <a:solidFill>
                  <a:srgbClr val="C00000"/>
                </a:solidFill>
              </a:rPr>
              <a:t>Example</a:t>
            </a:r>
          </a:p>
        </p:txBody>
      </p:sp>
      <p:sp>
        <p:nvSpPr>
          <p:cNvPr id="3" name="Content Placeholder 2"/>
          <p:cNvSpPr>
            <a:spLocks noGrp="1"/>
          </p:cNvSpPr>
          <p:nvPr>
            <p:ph sz="quarter" idx="1"/>
          </p:nvPr>
        </p:nvSpPr>
        <p:spPr>
          <a:xfrm>
            <a:off x="4800600" y="1600200"/>
            <a:ext cx="3965448" cy="5029200"/>
          </a:xfrm>
        </p:spPr>
        <p:txBody>
          <a:bodyPr>
            <a:normAutofit fontScale="85000" lnSpcReduction="20000"/>
          </a:bodyPr>
          <a:lstStyle/>
          <a:p>
            <a:pPr>
              <a:spcBef>
                <a:spcPts val="1200"/>
              </a:spcBef>
            </a:pPr>
            <a:r>
              <a:rPr lang="en-US" sz="2600" dirty="0" smtClean="0"/>
              <a:t>Higher order bit planes of an image carry a significant amount of visually relevant details.</a:t>
            </a:r>
          </a:p>
          <a:p>
            <a:pPr>
              <a:spcBef>
                <a:spcPts val="1200"/>
              </a:spcBef>
            </a:pPr>
            <a:r>
              <a:rPr lang="en-US" sz="2600" dirty="0" smtClean="0"/>
              <a:t>Lower order planes contribute more to fine (often imperceptible) details.</a:t>
            </a:r>
          </a:p>
          <a:p>
            <a:pPr>
              <a:spcBef>
                <a:spcPts val="1200"/>
              </a:spcBef>
            </a:pPr>
            <a:r>
              <a:rPr lang="en-US" sz="2600" dirty="0" smtClean="0"/>
              <a:t>The (binary) image for bit-plane 7 can be obtained by processing the input image with a </a:t>
            </a:r>
            <a:r>
              <a:rPr lang="en-US" sz="2600" dirty="0" err="1" smtClean="0"/>
              <a:t>thresholding</a:t>
            </a:r>
            <a:r>
              <a:rPr lang="en-US" sz="2600" dirty="0" smtClean="0"/>
              <a:t> gray-level transformation.</a:t>
            </a:r>
          </a:p>
          <a:p>
            <a:pPr lvl="1">
              <a:spcBef>
                <a:spcPts val="1200"/>
              </a:spcBef>
            </a:pPr>
            <a:r>
              <a:rPr lang="en-US" dirty="0" smtClean="0"/>
              <a:t>Map all levels between 0 and 127 to 0</a:t>
            </a:r>
          </a:p>
          <a:p>
            <a:pPr lvl="1">
              <a:spcBef>
                <a:spcPts val="1200"/>
              </a:spcBef>
            </a:pPr>
            <a:r>
              <a:rPr lang="en-US" dirty="0" smtClean="0"/>
              <a:t>Map all levels between 129 and 255 to 255</a:t>
            </a:r>
          </a:p>
          <a:p>
            <a:endParaRPr lang="en-US" dirty="0" smtClean="0"/>
          </a:p>
          <a:p>
            <a:endParaRPr lang="en-US" dirty="0"/>
          </a:p>
        </p:txBody>
      </p:sp>
      <p:grpSp>
        <p:nvGrpSpPr>
          <p:cNvPr id="4" name="Group 4"/>
          <p:cNvGrpSpPr>
            <a:grpSpLocks/>
          </p:cNvGrpSpPr>
          <p:nvPr/>
        </p:nvGrpSpPr>
        <p:grpSpPr bwMode="auto">
          <a:xfrm>
            <a:off x="457200" y="1730375"/>
            <a:ext cx="4040188" cy="4686300"/>
            <a:chOff x="288" y="1090"/>
            <a:chExt cx="2545" cy="2952"/>
          </a:xfrm>
        </p:grpSpPr>
        <p:graphicFrame>
          <p:nvGraphicFramePr>
            <p:cNvPr id="5" name="Object 5"/>
            <p:cNvGraphicFramePr>
              <a:graphicFrameLocks noChangeAspect="1"/>
            </p:cNvGraphicFramePr>
            <p:nvPr/>
          </p:nvGraphicFramePr>
          <p:xfrm>
            <a:off x="288" y="1090"/>
            <a:ext cx="2545" cy="2687"/>
          </p:xfrm>
          <a:graphic>
            <a:graphicData uri="http://schemas.openxmlformats.org/presentationml/2006/ole">
              <p:oleObj spid="_x0000_s59394" name="Bitmap Image" r:id="rId3" imgW="2752381" imgH="2580952" progId="PBrush">
                <p:embed/>
              </p:oleObj>
            </a:graphicData>
          </a:graphic>
        </p:graphicFrame>
        <p:sp>
          <p:nvSpPr>
            <p:cNvPr id="6" name="Text Box 6"/>
            <p:cNvSpPr txBox="1">
              <a:spLocks noChangeArrowheads="1"/>
            </p:cNvSpPr>
            <p:nvPr/>
          </p:nvSpPr>
          <p:spPr bwMode="auto">
            <a:xfrm>
              <a:off x="432" y="3792"/>
              <a:ext cx="2396" cy="250"/>
            </a:xfrm>
            <a:prstGeom prst="rect">
              <a:avLst/>
            </a:prstGeom>
            <a:noFill/>
            <a:ln w="9525">
              <a:noFill/>
              <a:miter lim="800000"/>
              <a:headEnd/>
              <a:tailEnd/>
            </a:ln>
            <a:effectLst/>
          </p:spPr>
          <p:txBody>
            <a:bodyPr>
              <a:spAutoFit/>
            </a:bodyPr>
            <a:lstStyle/>
            <a:p>
              <a:pPr algn="ctr"/>
              <a:r>
                <a:rPr lang="en-US" sz="2000" b="1">
                  <a:latin typeface="Tahoma" pitchFamily="34" charset="0"/>
                  <a:cs typeface="Angsana New" pitchFamily="18" charset="-34"/>
                </a:rPr>
                <a:t>An 8-bit fractal image</a:t>
              </a:r>
              <a:endParaRPr lang="th-TH" sz="2000" b="1">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399"/>
                </a:solidFill>
              </a:rPr>
              <a:t>Bit-plane slicing: </a:t>
            </a:r>
            <a:r>
              <a:rPr lang="en-US" sz="4000" b="1" dirty="0" smtClean="0">
                <a:solidFill>
                  <a:srgbClr val="C00000"/>
                </a:solidFill>
              </a:rPr>
              <a:t>Example </a:t>
            </a:r>
            <a:r>
              <a:rPr lang="en-US" sz="3600" b="1" dirty="0" smtClean="0">
                <a:solidFill>
                  <a:srgbClr val="C00000"/>
                </a:solidFill>
              </a:rPr>
              <a:t>(8 bit planes)</a:t>
            </a:r>
          </a:p>
        </p:txBody>
      </p:sp>
      <p:graphicFrame>
        <p:nvGraphicFramePr>
          <p:cNvPr id="4" name="Object 2"/>
          <p:cNvGraphicFramePr>
            <a:graphicFrameLocks noChangeAspect="1"/>
          </p:cNvGraphicFramePr>
          <p:nvPr/>
        </p:nvGraphicFramePr>
        <p:xfrm>
          <a:off x="152400" y="1676400"/>
          <a:ext cx="5105400" cy="4992687"/>
        </p:xfrm>
        <a:graphic>
          <a:graphicData uri="http://schemas.openxmlformats.org/presentationml/2006/ole">
            <p:oleObj spid="_x0000_s60418" name="Bitmap Image" r:id="rId3" imgW="3943901" imgH="3858164" progId="PBrush">
              <p:embed/>
            </p:oleObj>
          </a:graphicData>
        </a:graphic>
      </p:graphicFrame>
      <p:graphicFrame>
        <p:nvGraphicFramePr>
          <p:cNvPr id="5" name="Group 4"/>
          <p:cNvGraphicFramePr>
            <a:graphicFrameLocks noGrp="1"/>
          </p:cNvGraphicFramePr>
          <p:nvPr/>
        </p:nvGraphicFramePr>
        <p:xfrm>
          <a:off x="5410200" y="2249487"/>
          <a:ext cx="3581400" cy="3048001"/>
        </p:xfrm>
        <a:graphic>
          <a:graphicData uri="http://schemas.openxmlformats.org/drawingml/2006/table">
            <a:tbl>
              <a:tblPr/>
              <a:tblGrid>
                <a:gridCol w="1193800"/>
                <a:gridCol w="596900"/>
                <a:gridCol w="596900"/>
                <a:gridCol w="1193800"/>
              </a:tblGrid>
              <a:tr h="1014413">
                <a:tc gridSpan="2">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7</a:t>
                      </a:r>
                      <a:endParaRPr kumimoji="0" lang="th-TH" sz="24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6</a:t>
                      </a:r>
                      <a:endParaRPr kumimoji="0" lang="th-TH" sz="24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r>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5</a:t>
                      </a:r>
                      <a:endParaRPr kumimoji="0" lang="th-TH" sz="24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4</a:t>
                      </a:r>
                      <a:endParaRPr kumimoji="0" lang="th-TH" sz="24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3</a:t>
                      </a:r>
                      <a:endParaRPr kumimoji="0" lang="th-TH" sz="24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14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2</a:t>
                      </a:r>
                      <a:endParaRPr kumimoji="0" lang="th-TH" sz="24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Bit-plane 1</a:t>
                      </a:r>
                      <a:endParaRPr kumimoji="0" lang="th-TH" sz="24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Bit-plane 0</a:t>
                      </a:r>
                      <a:endParaRPr kumimoji="0" lang="th-TH" sz="24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301625" y="228600"/>
            <a:ext cx="8540750" cy="1143000"/>
          </a:xfrm>
        </p:spPr>
        <p:txBody>
          <a:bodyPr>
            <a:normAutofit/>
          </a:bodyPr>
          <a:lstStyle/>
          <a:p>
            <a:r>
              <a:rPr lang="en-US" b="1" dirty="0" smtClean="0">
                <a:solidFill>
                  <a:srgbClr val="003399"/>
                </a:solidFill>
              </a:rPr>
              <a:t>Bit-plane slicing: </a:t>
            </a:r>
            <a:r>
              <a:rPr lang="en-US" sz="4000" b="1" dirty="0" smtClean="0">
                <a:solidFill>
                  <a:srgbClr val="C00000"/>
                </a:solidFill>
              </a:rPr>
              <a:t>Example</a:t>
            </a:r>
            <a:endParaRPr lang="en-US" b="1" dirty="0">
              <a:solidFill>
                <a:srgbClr val="003399"/>
              </a:solidFill>
            </a:endParaRPr>
          </a:p>
        </p:txBody>
      </p:sp>
      <p:pic>
        <p:nvPicPr>
          <p:cNvPr id="8" name="Picture 6"/>
          <p:cNvPicPr>
            <a:picLocks noChangeAspect="1" noChangeArrowheads="1"/>
          </p:cNvPicPr>
          <p:nvPr/>
        </p:nvPicPr>
        <p:blipFill>
          <a:blip r:embed="rId2" cstate="print"/>
          <a:srcRect/>
          <a:stretch>
            <a:fillRect/>
          </a:stretch>
        </p:blipFill>
        <p:spPr bwMode="auto">
          <a:xfrm>
            <a:off x="74613" y="1169988"/>
            <a:ext cx="8783637" cy="5292725"/>
          </a:xfrm>
          <a:prstGeom prst="rect">
            <a:avLst/>
          </a:prstGeom>
          <a:noFill/>
          <a:ln w="9525">
            <a:noFill/>
            <a:miter lim="800000"/>
            <a:headEnd/>
            <a:tailEnd/>
          </a:ln>
          <a:effectLst/>
        </p:spPr>
      </p:pic>
      <p:sp>
        <p:nvSpPr>
          <p:cNvPr id="9"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a:p>
        </p:txBody>
      </p:sp>
      <p:sp>
        <p:nvSpPr>
          <p:cNvPr id="10"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a:p>
        </p:txBody>
      </p:sp>
      <p:sp>
        <p:nvSpPr>
          <p:cNvPr id="11" name="Rectangle 9"/>
          <p:cNvSpPr>
            <a:spLocks noChangeArrowheads="1"/>
          </p:cNvSpPr>
          <p:nvPr/>
        </p:nvSpPr>
        <p:spPr bwMode="auto">
          <a:xfrm>
            <a:off x="95250" y="2452688"/>
            <a:ext cx="2887663" cy="1219200"/>
          </a:xfrm>
          <a:prstGeom prst="rect">
            <a:avLst/>
          </a:prstGeom>
          <a:solidFill>
            <a:schemeClr val="bg1"/>
          </a:solidFill>
          <a:ln w="9525">
            <a:noFill/>
            <a:miter lim="800000"/>
            <a:headEnd/>
            <a:tailEnd/>
          </a:ln>
          <a:effectLst/>
        </p:spPr>
        <p:txBody>
          <a:bodyPr wrap="none" anchor="ctr"/>
          <a:lstStyle/>
          <a:p>
            <a:endParaRPr lang="en-US"/>
          </a:p>
        </p:txBody>
      </p:sp>
      <p:sp>
        <p:nvSpPr>
          <p:cNvPr id="12"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a:p>
        </p:txBody>
      </p:sp>
      <p:sp>
        <p:nvSpPr>
          <p:cNvPr id="13" name="Rectangle 11"/>
          <p:cNvSpPr>
            <a:spLocks noChangeArrowheads="1"/>
          </p:cNvSpPr>
          <p:nvPr/>
        </p:nvSpPr>
        <p:spPr bwMode="auto">
          <a:xfrm>
            <a:off x="5886450" y="2457450"/>
            <a:ext cx="2946400" cy="1219200"/>
          </a:xfrm>
          <a:prstGeom prst="rect">
            <a:avLst/>
          </a:prstGeom>
          <a:solidFill>
            <a:schemeClr val="bg1"/>
          </a:solidFill>
          <a:ln w="9525">
            <a:noFill/>
            <a:miter lim="800000"/>
            <a:headEnd/>
            <a:tailEnd/>
          </a:ln>
          <a:effectLst/>
        </p:spPr>
        <p:txBody>
          <a:bodyPr wrap="none" anchor="ctr"/>
          <a:lstStyle/>
          <a:p>
            <a:endParaRPr lang="en-US"/>
          </a:p>
        </p:txBody>
      </p:sp>
      <p:sp>
        <p:nvSpPr>
          <p:cNvPr id="14"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a:p>
        </p:txBody>
      </p:sp>
      <p:sp>
        <p:nvSpPr>
          <p:cNvPr id="15"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a:p>
        </p:txBody>
      </p:sp>
      <p:sp>
        <p:nvSpPr>
          <p:cNvPr id="16" name="Rectangle 14"/>
          <p:cNvSpPr>
            <a:spLocks noChangeArrowheads="1"/>
          </p:cNvSpPr>
          <p:nvPr/>
        </p:nvSpPr>
        <p:spPr bwMode="auto">
          <a:xfrm>
            <a:off x="5900738" y="3729038"/>
            <a:ext cx="2887662" cy="1292225"/>
          </a:xfrm>
          <a:prstGeom prst="rect">
            <a:avLst/>
          </a:prstGeom>
          <a:solidFill>
            <a:schemeClr val="bg1"/>
          </a:solidFill>
          <a:ln w="9525">
            <a:noFill/>
            <a:miter lim="800000"/>
            <a:headEnd/>
            <a:tailEnd/>
          </a:ln>
          <a:effectLst/>
        </p:spPr>
        <p:txBody>
          <a:bodyPr wrap="none" anchor="ctr"/>
          <a:lstStyle/>
          <a:p>
            <a:endParaRPr lang="en-US"/>
          </a:p>
        </p:txBody>
      </p:sp>
      <p:sp>
        <p:nvSpPr>
          <p:cNvPr id="17" name="Rectangle 16"/>
          <p:cNvSpPr/>
          <p:nvPr/>
        </p:nvSpPr>
        <p:spPr>
          <a:xfrm>
            <a:off x="0" y="5943600"/>
            <a:ext cx="1066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12"/>
                                        </p:tgtEl>
                                      </p:cBhvr>
                                    </p:animEffect>
                                    <p:set>
                                      <p:cBhvr>
                                        <p:cTn id="22" dur="1" fill="hold">
                                          <p:stCondLst>
                                            <p:cond delay="19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Rot="1" noChangeArrowheads="1"/>
          </p:cNvSpPr>
          <p:nvPr>
            <p:ph type="title"/>
          </p:nvPr>
        </p:nvSpPr>
        <p:spPr>
          <a:xfrm>
            <a:off x="301625" y="228600"/>
            <a:ext cx="8540750" cy="1143000"/>
          </a:xfrm>
        </p:spPr>
        <p:txBody>
          <a:bodyPr>
            <a:normAutofit/>
          </a:bodyPr>
          <a:lstStyle/>
          <a:p>
            <a:r>
              <a:rPr lang="en-US" b="1" dirty="0" smtClean="0">
                <a:solidFill>
                  <a:srgbClr val="003399"/>
                </a:solidFill>
              </a:rPr>
              <a:t>Bit-plane slicing: </a:t>
            </a:r>
            <a:r>
              <a:rPr lang="en-US" sz="4000" b="1" dirty="0" smtClean="0">
                <a:solidFill>
                  <a:srgbClr val="C00000"/>
                </a:solidFill>
              </a:rPr>
              <a:t>Example</a:t>
            </a:r>
            <a:endParaRPr lang="en-US" b="1" dirty="0">
              <a:solidFill>
                <a:srgbClr val="003399"/>
              </a:solidFill>
            </a:endParaRPr>
          </a:p>
        </p:txBody>
      </p:sp>
      <p:pic>
        <p:nvPicPr>
          <p:cNvPr id="9" name="Picture 5"/>
          <p:cNvPicPr>
            <a:picLocks noChangeAspect="1" noChangeArrowheads="1"/>
          </p:cNvPicPr>
          <p:nvPr/>
        </p:nvPicPr>
        <p:blipFill>
          <a:blip r:embed="rId2" cstate="print"/>
          <a:srcRect/>
          <a:stretch>
            <a:fillRect/>
          </a:stretch>
        </p:blipFill>
        <p:spPr bwMode="auto">
          <a:xfrm>
            <a:off x="61913" y="1816100"/>
            <a:ext cx="9091612" cy="2273300"/>
          </a:xfrm>
          <a:prstGeom prst="rect">
            <a:avLst/>
          </a:prstGeom>
          <a:noFill/>
          <a:ln w="9525">
            <a:noFill/>
            <a:miter lim="800000"/>
            <a:headEnd/>
            <a:tailEnd/>
          </a:ln>
          <a:effectLst/>
        </p:spPr>
      </p:pic>
      <p:sp>
        <p:nvSpPr>
          <p:cNvPr id="10" name="Oval 6"/>
          <p:cNvSpPr>
            <a:spLocks noChangeArrowheads="1"/>
          </p:cNvSpPr>
          <p:nvPr/>
        </p:nvSpPr>
        <p:spPr bwMode="auto">
          <a:xfrm>
            <a:off x="5545138" y="2046288"/>
            <a:ext cx="550862" cy="609600"/>
          </a:xfrm>
          <a:prstGeom prst="ellipse">
            <a:avLst/>
          </a:prstGeom>
          <a:noFill/>
          <a:ln w="25400">
            <a:solidFill>
              <a:srgbClr val="FF0000"/>
            </a:solidFill>
            <a:prstDash val="sysDot"/>
            <a:round/>
            <a:headEnd/>
            <a:tailEnd/>
          </a:ln>
          <a:effectLst/>
        </p:spPr>
        <p:txBody>
          <a:bodyPr wrap="none" anchor="ctr"/>
          <a:lstStyle/>
          <a:p>
            <a:endParaRPr lang="en-US"/>
          </a:p>
        </p:txBody>
      </p:sp>
      <p:sp>
        <p:nvSpPr>
          <p:cNvPr id="11" name="Oval 7"/>
          <p:cNvSpPr>
            <a:spLocks noChangeArrowheads="1"/>
          </p:cNvSpPr>
          <p:nvPr/>
        </p:nvSpPr>
        <p:spPr bwMode="auto">
          <a:xfrm>
            <a:off x="8540750" y="2041525"/>
            <a:ext cx="550863" cy="609600"/>
          </a:xfrm>
          <a:prstGeom prst="ellipse">
            <a:avLst/>
          </a:prstGeom>
          <a:noFill/>
          <a:ln w="25400">
            <a:solidFill>
              <a:srgbClr val="FF0000"/>
            </a:solidFill>
            <a:prstDash val="sysDot"/>
            <a:round/>
            <a:headEnd/>
            <a:tailEnd/>
          </a:ln>
          <a:effectLst/>
        </p:spPr>
        <p:txBody>
          <a:bodyPr wrap="none" anchor="ctr"/>
          <a:lstStyle/>
          <a:p>
            <a:endParaRPr lang="en-US"/>
          </a:p>
        </p:txBody>
      </p:sp>
      <p:sp>
        <p:nvSpPr>
          <p:cNvPr id="12" name="Oval 8"/>
          <p:cNvSpPr>
            <a:spLocks noChangeArrowheads="1"/>
          </p:cNvSpPr>
          <p:nvPr/>
        </p:nvSpPr>
        <p:spPr bwMode="auto">
          <a:xfrm>
            <a:off x="2549525" y="2093913"/>
            <a:ext cx="550863" cy="609600"/>
          </a:xfrm>
          <a:prstGeom prst="ellipse">
            <a:avLst/>
          </a:prstGeom>
          <a:noFill/>
          <a:ln w="25400">
            <a:solidFill>
              <a:srgbClr val="FF0000"/>
            </a:solidFill>
            <a:prstDash val="sysDot"/>
            <a:round/>
            <a:headEnd/>
            <a:tailEnd/>
          </a:ln>
          <a:effectLst/>
        </p:spPr>
        <p:txBody>
          <a:bodyPr wrap="none" anchor="ctr"/>
          <a:lstStyle/>
          <a:p>
            <a:endParaRPr lang="en-US"/>
          </a:p>
        </p:txBody>
      </p:sp>
      <p:sp>
        <p:nvSpPr>
          <p:cNvPr id="13" name="Oval 9"/>
          <p:cNvSpPr>
            <a:spLocks noChangeArrowheads="1"/>
          </p:cNvSpPr>
          <p:nvPr/>
        </p:nvSpPr>
        <p:spPr bwMode="auto">
          <a:xfrm>
            <a:off x="3268663" y="2012950"/>
            <a:ext cx="550862" cy="609600"/>
          </a:xfrm>
          <a:prstGeom prst="ellipse">
            <a:avLst/>
          </a:prstGeom>
          <a:noFill/>
          <a:ln w="25400">
            <a:solidFill>
              <a:srgbClr val="FF00FF"/>
            </a:solidFill>
            <a:prstDash val="sysDot"/>
            <a:round/>
            <a:headEnd/>
            <a:tailEnd/>
          </a:ln>
          <a:effectLst/>
        </p:spPr>
        <p:txBody>
          <a:bodyPr wrap="none" anchor="ctr"/>
          <a:lstStyle/>
          <a:p>
            <a:endParaRPr lang="en-US"/>
          </a:p>
        </p:txBody>
      </p:sp>
      <p:sp>
        <p:nvSpPr>
          <p:cNvPr id="14" name="Oval 10"/>
          <p:cNvSpPr>
            <a:spLocks noChangeArrowheads="1"/>
          </p:cNvSpPr>
          <p:nvPr/>
        </p:nvSpPr>
        <p:spPr bwMode="auto">
          <a:xfrm>
            <a:off x="6264275" y="2008188"/>
            <a:ext cx="550863" cy="609600"/>
          </a:xfrm>
          <a:prstGeom prst="ellipse">
            <a:avLst/>
          </a:prstGeom>
          <a:noFill/>
          <a:ln w="25400">
            <a:solidFill>
              <a:srgbClr val="FF00FF"/>
            </a:solidFill>
            <a:prstDash val="sysDot"/>
            <a:round/>
            <a:headEnd/>
            <a:tailEnd/>
          </a:ln>
          <a:effectLst/>
        </p:spPr>
        <p:txBody>
          <a:bodyPr wrap="none" anchor="ctr"/>
          <a:lstStyle/>
          <a:p>
            <a:endParaRPr lang="en-US"/>
          </a:p>
        </p:txBody>
      </p:sp>
      <p:sp>
        <p:nvSpPr>
          <p:cNvPr id="15" name="Oval 11"/>
          <p:cNvSpPr>
            <a:spLocks noChangeArrowheads="1"/>
          </p:cNvSpPr>
          <p:nvPr/>
        </p:nvSpPr>
        <p:spPr bwMode="auto">
          <a:xfrm>
            <a:off x="273050" y="2060575"/>
            <a:ext cx="550863" cy="609600"/>
          </a:xfrm>
          <a:prstGeom prst="ellipse">
            <a:avLst/>
          </a:prstGeom>
          <a:noFill/>
          <a:ln w="25400">
            <a:solidFill>
              <a:srgbClr val="FF00FF"/>
            </a:solidFill>
            <a:prstDash val="sysDot"/>
            <a:round/>
            <a:headEnd/>
            <a:tailEnd/>
          </a:ln>
          <a:effectLst/>
        </p:spPr>
        <p:txBody>
          <a:bodyPr wrap="none" anchor="ctr"/>
          <a:lstStyle/>
          <a:p>
            <a:endParaRPr lang="en-US"/>
          </a:p>
        </p:txBody>
      </p:sp>
      <p:sp>
        <p:nvSpPr>
          <p:cNvPr id="16" name="Oval 12"/>
          <p:cNvSpPr>
            <a:spLocks noChangeArrowheads="1"/>
          </p:cNvSpPr>
          <p:nvPr/>
        </p:nvSpPr>
        <p:spPr bwMode="auto">
          <a:xfrm>
            <a:off x="4740275" y="2127250"/>
            <a:ext cx="550863" cy="609600"/>
          </a:xfrm>
          <a:prstGeom prst="ellipse">
            <a:avLst/>
          </a:prstGeom>
          <a:noFill/>
          <a:ln w="25400">
            <a:solidFill>
              <a:srgbClr val="0000FF"/>
            </a:solidFill>
            <a:prstDash val="sysDot"/>
            <a:round/>
            <a:headEnd/>
            <a:tailEnd/>
          </a:ln>
          <a:effectLst/>
        </p:spPr>
        <p:txBody>
          <a:bodyPr wrap="none" anchor="ctr"/>
          <a:lstStyle/>
          <a:p>
            <a:endParaRPr lang="en-US"/>
          </a:p>
        </p:txBody>
      </p:sp>
      <p:sp>
        <p:nvSpPr>
          <p:cNvPr id="17" name="Oval 13"/>
          <p:cNvSpPr>
            <a:spLocks noChangeArrowheads="1"/>
          </p:cNvSpPr>
          <p:nvPr/>
        </p:nvSpPr>
        <p:spPr bwMode="auto">
          <a:xfrm>
            <a:off x="7735888" y="2122488"/>
            <a:ext cx="550862" cy="609600"/>
          </a:xfrm>
          <a:prstGeom prst="ellipse">
            <a:avLst/>
          </a:prstGeom>
          <a:noFill/>
          <a:ln w="25400">
            <a:solidFill>
              <a:srgbClr val="0000FF"/>
            </a:solidFill>
            <a:prstDash val="sysDot"/>
            <a:round/>
            <a:headEnd/>
            <a:tailEnd/>
          </a:ln>
          <a:effectLst/>
        </p:spPr>
        <p:txBody>
          <a:bodyPr wrap="none" anchor="ctr"/>
          <a:lstStyle/>
          <a:p>
            <a:endParaRPr lang="en-US"/>
          </a:p>
        </p:txBody>
      </p:sp>
      <p:sp>
        <p:nvSpPr>
          <p:cNvPr id="18" name="Oval 14"/>
          <p:cNvSpPr>
            <a:spLocks noChangeArrowheads="1"/>
          </p:cNvSpPr>
          <p:nvPr/>
        </p:nvSpPr>
        <p:spPr bwMode="auto">
          <a:xfrm>
            <a:off x="1744663" y="2174875"/>
            <a:ext cx="550862" cy="609600"/>
          </a:xfrm>
          <a:prstGeom prst="ellipse">
            <a:avLst/>
          </a:prstGeom>
          <a:noFill/>
          <a:ln w="25400">
            <a:solidFill>
              <a:srgbClr val="0000FF"/>
            </a:solidFill>
            <a:prstDash val="sysDot"/>
            <a:round/>
            <a:headEnd/>
            <a:tailEnd/>
          </a:ln>
          <a:effectLst/>
        </p:spPr>
        <p:txBody>
          <a:bodyPr wrap="none" anchor="ctr"/>
          <a:lstStyle/>
          <a:p>
            <a:endParaRPr lang="en-US"/>
          </a:p>
        </p:txBody>
      </p:sp>
      <p:sp>
        <p:nvSpPr>
          <p:cNvPr id="19" name="Rectangle 18"/>
          <p:cNvSpPr/>
          <p:nvPr/>
        </p:nvSpPr>
        <p:spPr>
          <a:xfrm>
            <a:off x="-76200" y="3505200"/>
            <a:ext cx="1219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par>
                          <p:cTn id="14" fill="hold">
                            <p:stCondLst>
                              <p:cond delay="500"/>
                            </p:stCondLst>
                            <p:childTnLst>
                              <p:par>
                                <p:cTn id="15" presetID="8"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amond(in)">
                                      <p:cBhvr>
                                        <p:cTn id="17" dur="2000"/>
                                        <p:tgtEl>
                                          <p:spTgt spid="12"/>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amond(in)">
                                      <p:cBhvr>
                                        <p:cTn id="20" dur="2000"/>
                                        <p:tgtEl>
                                          <p:spTgt spid="10"/>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amond(in)">
                                      <p:cBhvr>
                                        <p:cTn id="23" dur="2000"/>
                                        <p:tgtEl>
                                          <p:spTgt spid="11"/>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Histogram Processing</a:t>
            </a:r>
            <a:endParaRPr lang="en-US" b="1" dirty="0">
              <a:solidFill>
                <a:srgbClr val="003399"/>
              </a:solidFill>
            </a:endParaRPr>
          </a:p>
        </p:txBody>
      </p:sp>
      <p:sp>
        <p:nvSpPr>
          <p:cNvPr id="3" name="Content Placeholder 2"/>
          <p:cNvSpPr>
            <a:spLocks noGrp="1"/>
          </p:cNvSpPr>
          <p:nvPr>
            <p:ph sz="quarter" idx="1"/>
          </p:nvPr>
        </p:nvSpPr>
        <p:spPr>
          <a:xfrm>
            <a:off x="612648" y="1600200"/>
            <a:ext cx="8153400" cy="4876800"/>
          </a:xfrm>
        </p:spPr>
        <p:txBody>
          <a:bodyPr>
            <a:normAutofit lnSpcReduction="10000"/>
          </a:bodyPr>
          <a:lstStyle/>
          <a:p>
            <a:r>
              <a:rPr lang="en-US" sz="2800" dirty="0" smtClean="0"/>
              <a:t>Histogram is a discrete function formed by counting the number of pixels that have a certain gray level in the image .</a:t>
            </a:r>
          </a:p>
          <a:p>
            <a:r>
              <a:rPr lang="en-US" sz="2800" dirty="0" smtClean="0"/>
              <a:t>Histogram of a digital image with gray levels in the range [0,L-1] is a discrete function</a:t>
            </a:r>
          </a:p>
          <a:p>
            <a:pPr algn="ctr">
              <a:buFontTx/>
              <a:buNone/>
            </a:pPr>
            <a:r>
              <a:rPr lang="en-US" sz="40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h(</a:t>
            </a:r>
            <a:r>
              <a:rPr lang="en-US" sz="40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r</a:t>
            </a:r>
            <a:r>
              <a:rPr lang="en-US" sz="4000" b="1" i="1" baseline="-25000"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k</a:t>
            </a:r>
            <a:r>
              <a:rPr lang="en-US" sz="40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 = </a:t>
            </a:r>
            <a:r>
              <a:rPr lang="en-US" sz="40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n</a:t>
            </a:r>
            <a:r>
              <a:rPr lang="en-US" sz="4000" b="1" i="1" baseline="-25000"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k</a:t>
            </a:r>
            <a:endParaRPr lang="en-US" sz="4000" b="1" i="1" dirty="0" smtClean="0">
              <a:solidFill>
                <a:srgbClr val="C00000"/>
              </a:solidFill>
              <a:effectLst>
                <a:outerShdw blurRad="38100" dist="38100" dir="2700000" algn="tl">
                  <a:srgbClr val="C0C0C0"/>
                </a:outerShdw>
              </a:effectLst>
              <a:latin typeface="Times New Roman" pitchFamily="18" charset="0"/>
              <a:cs typeface="Times New Roman" pitchFamily="18" charset="0"/>
            </a:endParaRPr>
          </a:p>
          <a:p>
            <a:r>
              <a:rPr lang="en-US" sz="2800" dirty="0" smtClean="0"/>
              <a:t>Where </a:t>
            </a:r>
          </a:p>
          <a:p>
            <a:pPr lvl="1"/>
            <a:r>
              <a:rPr lang="en-US" b="1" i="1" dirty="0" err="1" smtClean="0">
                <a:solidFill>
                  <a:srgbClr val="C00000"/>
                </a:solidFill>
                <a:latin typeface="Times New Roman" pitchFamily="18" charset="0"/>
                <a:cs typeface="Times New Roman" pitchFamily="18" charset="0"/>
              </a:rPr>
              <a:t>r</a:t>
            </a:r>
            <a:r>
              <a:rPr lang="en-US" b="1" i="1" baseline="-25000" dirty="0" err="1" smtClean="0">
                <a:solidFill>
                  <a:srgbClr val="C00000"/>
                </a:solidFill>
                <a:latin typeface="Times New Roman" pitchFamily="18" charset="0"/>
                <a:cs typeface="Times New Roman" pitchFamily="18" charset="0"/>
              </a:rPr>
              <a:t>k</a:t>
            </a:r>
            <a:r>
              <a:rPr lang="en-US" b="1" dirty="0" smtClean="0">
                <a:solidFill>
                  <a:srgbClr val="C00000"/>
                </a:solidFill>
              </a:rPr>
              <a:t> : </a:t>
            </a:r>
            <a:r>
              <a:rPr lang="en-US" dirty="0" smtClean="0"/>
              <a:t>the </a:t>
            </a:r>
            <a:r>
              <a:rPr lang="en-US" dirty="0" err="1" smtClean="0"/>
              <a:t>k</a:t>
            </a:r>
            <a:r>
              <a:rPr lang="en-US" baseline="30000" dirty="0" err="1" smtClean="0"/>
              <a:t>th</a:t>
            </a:r>
            <a:r>
              <a:rPr lang="en-US" dirty="0" smtClean="0"/>
              <a:t> gray level</a:t>
            </a:r>
          </a:p>
          <a:p>
            <a:pPr lvl="1"/>
            <a:r>
              <a:rPr lang="en-US" b="1" i="1" dirty="0" err="1" smtClean="0">
                <a:solidFill>
                  <a:srgbClr val="C00000"/>
                </a:solidFill>
                <a:latin typeface="Times New Roman" pitchFamily="18" charset="0"/>
                <a:cs typeface="Times New Roman" pitchFamily="18" charset="0"/>
              </a:rPr>
              <a:t>n</a:t>
            </a:r>
            <a:r>
              <a:rPr lang="en-US" b="1" i="1" baseline="-25000" dirty="0" err="1" smtClean="0">
                <a:solidFill>
                  <a:srgbClr val="C00000"/>
                </a:solidFill>
                <a:latin typeface="Times New Roman" pitchFamily="18" charset="0"/>
                <a:cs typeface="Times New Roman" pitchFamily="18" charset="0"/>
              </a:rPr>
              <a:t>k</a:t>
            </a:r>
            <a:r>
              <a:rPr lang="en-US" b="1" dirty="0" smtClean="0">
                <a:solidFill>
                  <a:srgbClr val="C00000"/>
                </a:solidFill>
              </a:rPr>
              <a:t> : </a:t>
            </a:r>
            <a:r>
              <a:rPr lang="en-US" dirty="0" smtClean="0"/>
              <a:t>the number of pixels in the image having gray level </a:t>
            </a:r>
            <a:r>
              <a:rPr lang="en-US" dirty="0" err="1" smtClean="0"/>
              <a:t>r</a:t>
            </a:r>
            <a:r>
              <a:rPr lang="en-US" baseline="-25000" dirty="0" err="1" smtClean="0"/>
              <a:t>k</a:t>
            </a:r>
            <a:endParaRPr lang="en-US" dirty="0" smtClean="0"/>
          </a:p>
          <a:p>
            <a:pPr lvl="1"/>
            <a:r>
              <a:rPr lang="en-US" b="1" i="1" dirty="0" smtClean="0">
                <a:solidFill>
                  <a:srgbClr val="C00000"/>
                </a:solidFill>
                <a:latin typeface="Times New Roman" pitchFamily="18" charset="0"/>
                <a:cs typeface="Times New Roman" pitchFamily="18" charset="0"/>
              </a:rPr>
              <a:t>h(</a:t>
            </a:r>
            <a:r>
              <a:rPr lang="en-US" b="1" i="1" dirty="0" err="1" smtClean="0">
                <a:solidFill>
                  <a:srgbClr val="C00000"/>
                </a:solidFill>
                <a:latin typeface="Times New Roman" pitchFamily="18" charset="0"/>
                <a:cs typeface="Times New Roman" pitchFamily="18" charset="0"/>
              </a:rPr>
              <a:t>r</a:t>
            </a:r>
            <a:r>
              <a:rPr lang="en-US" b="1" i="1" baseline="-25000" dirty="0" err="1" smtClean="0">
                <a:solidFill>
                  <a:srgbClr val="C00000"/>
                </a:solidFill>
                <a:latin typeface="Times New Roman" pitchFamily="18" charset="0"/>
                <a:cs typeface="Times New Roman" pitchFamily="18" charset="0"/>
              </a:rPr>
              <a:t>k</a:t>
            </a:r>
            <a:r>
              <a:rPr lang="en-US" b="1" i="1" dirty="0" smtClean="0">
                <a:solidFill>
                  <a:srgbClr val="C00000"/>
                </a:solidFill>
                <a:latin typeface="Times New Roman" pitchFamily="18" charset="0"/>
                <a:cs typeface="Times New Roman" pitchFamily="18" charset="0"/>
              </a:rPr>
              <a:t>)</a:t>
            </a:r>
            <a:r>
              <a:rPr lang="en-US" dirty="0" smtClean="0">
                <a:solidFill>
                  <a:srgbClr val="C00000"/>
                </a:solidFill>
              </a:rPr>
              <a:t> : </a:t>
            </a:r>
            <a:r>
              <a:rPr lang="en-US" dirty="0" smtClean="0"/>
              <a:t>histogram of a digital image with gray levels </a:t>
            </a:r>
            <a:r>
              <a:rPr lang="en-US" b="1" i="1" dirty="0" err="1" smtClean="0">
                <a:latin typeface="Times New Roman" pitchFamily="18" charset="0"/>
                <a:cs typeface="Times New Roman" pitchFamily="18" charset="0"/>
              </a:rPr>
              <a:t>r</a:t>
            </a:r>
            <a:r>
              <a:rPr lang="en-US" b="1" i="1" baseline="-25000" dirty="0" err="1" smtClean="0">
                <a:latin typeface="Times New Roman" pitchFamily="18" charset="0"/>
                <a:cs typeface="Times New Roman" pitchFamily="18" charset="0"/>
              </a:rPr>
              <a:t>k</a:t>
            </a:r>
            <a:endParaRPr lang="th-TH" b="1" i="1" baseline="-250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274638"/>
            <a:ext cx="8229600" cy="1143000"/>
          </a:xfrm>
          <a:prstGeom prst="rect">
            <a:avLst/>
          </a:prstGeom>
        </p:spPr>
        <p:txBody>
          <a:bodyPr vert="horz" anchor="ctr">
            <a:normAutofit/>
          </a:bodyPr>
          <a:lstStyle/>
          <a:p>
            <a:pPr lvl="0">
              <a:spcBef>
                <a:spcPct val="0"/>
              </a:spcBef>
              <a:defRPr/>
            </a:pPr>
            <a:r>
              <a:rPr lang="en-US" sz="4400" b="1" dirty="0" smtClean="0">
                <a:solidFill>
                  <a:srgbClr val="003399"/>
                </a:solidFill>
              </a:rPr>
              <a:t>Histogram Processing: </a:t>
            </a:r>
            <a:r>
              <a:rPr lang="en-US" sz="4000" b="1" dirty="0" smtClean="0">
                <a:solidFill>
                  <a:srgbClr val="C00000"/>
                </a:solidFill>
                <a:latin typeface="+mj-lt"/>
                <a:ea typeface="+mj-ea"/>
                <a:cs typeface="+mj-cs"/>
              </a:rPr>
              <a:t>Example</a:t>
            </a:r>
            <a:endParaRPr lang="th-TH" sz="4000" b="1" dirty="0">
              <a:solidFill>
                <a:srgbClr val="C00000"/>
              </a:solidFill>
              <a:latin typeface="+mj-lt"/>
              <a:ea typeface="+mj-ea"/>
              <a:cs typeface="+mj-cs"/>
            </a:endParaRPr>
          </a:p>
        </p:txBody>
      </p:sp>
      <p:graphicFrame>
        <p:nvGraphicFramePr>
          <p:cNvPr id="5" name="Group 3"/>
          <p:cNvGraphicFramePr>
            <a:graphicFrameLocks noGrp="1"/>
          </p:cNvGraphicFramePr>
          <p:nvPr/>
        </p:nvGraphicFramePr>
        <p:xfrm>
          <a:off x="762000" y="2286000"/>
          <a:ext cx="3124200" cy="2565400"/>
        </p:xfrm>
        <a:graphic>
          <a:graphicData uri="http://schemas.openxmlformats.org/drawingml/2006/table">
            <a:tbl>
              <a:tblPr/>
              <a:tblGrid>
                <a:gridCol w="781050"/>
                <a:gridCol w="781050"/>
                <a:gridCol w="781050"/>
                <a:gridCol w="781050"/>
              </a:tblGrid>
              <a:tr h="641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41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endParaRPr kumimoji="0" lang="th-TH" sz="28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41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endParaRPr kumimoji="0" lang="th-TH" sz="28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41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endParaRPr kumimoji="0" lang="th-TH" sz="28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 name="Group 30"/>
          <p:cNvGraphicFramePr>
            <a:graphicFrameLocks noGrp="1"/>
          </p:cNvGraphicFramePr>
          <p:nvPr/>
        </p:nvGraphicFramePr>
        <p:xfrm>
          <a:off x="4724400" y="2209800"/>
          <a:ext cx="3200400" cy="3140075"/>
        </p:xfrm>
        <a:graphic>
          <a:graphicData uri="http://schemas.openxmlformats.org/drawingml/2006/table">
            <a:tbl>
              <a:tblPr/>
              <a:tblGrid>
                <a:gridCol w="355600"/>
                <a:gridCol w="355600"/>
                <a:gridCol w="355600"/>
                <a:gridCol w="355600"/>
                <a:gridCol w="355600"/>
                <a:gridCol w="355600"/>
                <a:gridCol w="355600"/>
                <a:gridCol w="355600"/>
                <a:gridCol w="355600"/>
              </a:tblGrid>
              <a:tr h="454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noFill/>
                  </a:tcPr>
                </a:tc>
              </a:tr>
              <a:tr h="549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454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454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454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grpSp>
        <p:nvGrpSpPr>
          <p:cNvPr id="7" name="Group 115"/>
          <p:cNvGrpSpPr>
            <a:grpSpLocks/>
          </p:cNvGrpSpPr>
          <p:nvPr/>
        </p:nvGrpSpPr>
        <p:grpSpPr bwMode="auto">
          <a:xfrm>
            <a:off x="785813" y="1524000"/>
            <a:ext cx="8358187" cy="4876800"/>
            <a:chOff x="495" y="960"/>
            <a:chExt cx="5265" cy="3072"/>
          </a:xfrm>
        </p:grpSpPr>
        <p:sp>
          <p:nvSpPr>
            <p:cNvPr id="8" name="Text Box 116"/>
            <p:cNvSpPr txBox="1">
              <a:spLocks noChangeArrowheads="1"/>
            </p:cNvSpPr>
            <p:nvPr/>
          </p:nvSpPr>
          <p:spPr bwMode="auto">
            <a:xfrm>
              <a:off x="801" y="3237"/>
              <a:ext cx="1054" cy="288"/>
            </a:xfrm>
            <a:prstGeom prst="rect">
              <a:avLst/>
            </a:prstGeom>
            <a:noFill/>
            <a:ln w="9525">
              <a:noFill/>
              <a:miter lim="800000"/>
              <a:headEnd/>
              <a:tailEnd/>
            </a:ln>
            <a:effectLst/>
          </p:spPr>
          <p:txBody>
            <a:bodyPr wrap="none">
              <a:spAutoFit/>
            </a:bodyPr>
            <a:lstStyle/>
            <a:p>
              <a:r>
                <a:rPr lang="en-US" sz="2400">
                  <a:latin typeface="Tahoma" pitchFamily="34" charset="0"/>
                  <a:cs typeface="Angsana New" pitchFamily="18" charset="-34"/>
                </a:rPr>
                <a:t>4x4 image </a:t>
              </a:r>
              <a:endParaRPr lang="th-TH" sz="2400">
                <a:latin typeface="Tahoma" pitchFamily="34" charset="0"/>
                <a:cs typeface="Angsana New" pitchFamily="18" charset="-34"/>
              </a:endParaRPr>
            </a:p>
          </p:txBody>
        </p:sp>
        <p:sp>
          <p:nvSpPr>
            <p:cNvPr id="9" name="Text Box 117"/>
            <p:cNvSpPr txBox="1">
              <a:spLocks noChangeArrowheads="1"/>
            </p:cNvSpPr>
            <p:nvPr/>
          </p:nvSpPr>
          <p:spPr bwMode="auto">
            <a:xfrm>
              <a:off x="495" y="3552"/>
              <a:ext cx="1667" cy="288"/>
            </a:xfrm>
            <a:prstGeom prst="rect">
              <a:avLst/>
            </a:prstGeom>
            <a:noFill/>
            <a:ln w="9525">
              <a:noFill/>
              <a:miter lim="800000"/>
              <a:headEnd/>
              <a:tailEnd/>
            </a:ln>
            <a:effectLst/>
          </p:spPr>
          <p:txBody>
            <a:bodyPr wrap="none">
              <a:spAutoFit/>
            </a:bodyPr>
            <a:lstStyle/>
            <a:p>
              <a:r>
                <a:rPr lang="en-US" sz="2400">
                  <a:latin typeface="Tahoma" pitchFamily="34" charset="0"/>
                  <a:cs typeface="Angsana New" pitchFamily="18" charset="-34"/>
                </a:rPr>
                <a:t>Gray scale = [0,9]</a:t>
              </a:r>
              <a:endParaRPr lang="th-TH" sz="2400">
                <a:latin typeface="Tahoma" pitchFamily="34" charset="0"/>
                <a:cs typeface="Angsana New" pitchFamily="18" charset="-34"/>
              </a:endParaRPr>
            </a:p>
          </p:txBody>
        </p:sp>
        <p:sp>
          <p:nvSpPr>
            <p:cNvPr id="10" name="Text Box 118"/>
            <p:cNvSpPr txBox="1">
              <a:spLocks noChangeArrowheads="1"/>
            </p:cNvSpPr>
            <p:nvPr/>
          </p:nvSpPr>
          <p:spPr bwMode="auto">
            <a:xfrm>
              <a:off x="3792" y="3744"/>
              <a:ext cx="958" cy="288"/>
            </a:xfrm>
            <a:prstGeom prst="rect">
              <a:avLst/>
            </a:prstGeom>
            <a:noFill/>
            <a:ln w="9525">
              <a:noFill/>
              <a:miter lim="800000"/>
              <a:headEnd/>
              <a:tailEnd/>
            </a:ln>
            <a:effectLst/>
          </p:spPr>
          <p:txBody>
            <a:bodyPr wrap="none">
              <a:spAutoFit/>
            </a:bodyPr>
            <a:lstStyle/>
            <a:p>
              <a:r>
                <a:rPr lang="en-US" sz="2400">
                  <a:latin typeface="Tahoma" pitchFamily="34" charset="0"/>
                  <a:cs typeface="Angsana New" pitchFamily="18" charset="-34"/>
                </a:rPr>
                <a:t>histogram</a:t>
              </a:r>
              <a:endParaRPr lang="th-TH" sz="2400">
                <a:latin typeface="Tahoma" pitchFamily="34" charset="0"/>
                <a:cs typeface="Angsana New" pitchFamily="18" charset="-34"/>
              </a:endParaRPr>
            </a:p>
          </p:txBody>
        </p:sp>
        <p:sp>
          <p:nvSpPr>
            <p:cNvPr id="11" name="Line 119"/>
            <p:cNvSpPr>
              <a:spLocks noChangeShapeType="1"/>
            </p:cNvSpPr>
            <p:nvPr/>
          </p:nvSpPr>
          <p:spPr bwMode="auto">
            <a:xfrm>
              <a:off x="3120" y="3349"/>
              <a:ext cx="2304"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2" name="Line 120"/>
            <p:cNvSpPr>
              <a:spLocks noChangeShapeType="1"/>
            </p:cNvSpPr>
            <p:nvPr/>
          </p:nvSpPr>
          <p:spPr bwMode="auto">
            <a:xfrm flipV="1">
              <a:off x="3135" y="1200"/>
              <a:ext cx="0" cy="2160"/>
            </a:xfrm>
            <a:prstGeom prst="line">
              <a:avLst/>
            </a:prstGeom>
            <a:noFill/>
            <a:ln w="9525">
              <a:solidFill>
                <a:schemeClr val="tx1"/>
              </a:solidFill>
              <a:miter lim="800000"/>
              <a:headEnd/>
              <a:tailEnd type="triangle" w="med" len="med"/>
            </a:ln>
            <a:effectLst/>
          </p:spPr>
          <p:txBody>
            <a:bodyPr wrap="none"/>
            <a:lstStyle/>
            <a:p>
              <a:endParaRPr lang="en-US"/>
            </a:p>
          </p:txBody>
        </p:sp>
        <p:sp>
          <p:nvSpPr>
            <p:cNvPr id="13" name="Line 121"/>
            <p:cNvSpPr>
              <a:spLocks noChangeShapeType="1"/>
            </p:cNvSpPr>
            <p:nvPr/>
          </p:nvSpPr>
          <p:spPr bwMode="auto">
            <a:xfrm>
              <a:off x="3363" y="3275"/>
              <a:ext cx="0" cy="144"/>
            </a:xfrm>
            <a:prstGeom prst="line">
              <a:avLst/>
            </a:prstGeom>
            <a:noFill/>
            <a:ln w="9525">
              <a:solidFill>
                <a:schemeClr val="tx1"/>
              </a:solidFill>
              <a:miter lim="800000"/>
              <a:headEnd/>
              <a:tailEnd/>
            </a:ln>
            <a:effectLst/>
          </p:spPr>
          <p:txBody>
            <a:bodyPr wrap="none"/>
            <a:lstStyle/>
            <a:p>
              <a:endParaRPr lang="en-US"/>
            </a:p>
          </p:txBody>
        </p:sp>
        <p:sp>
          <p:nvSpPr>
            <p:cNvPr id="14" name="Line 122"/>
            <p:cNvSpPr>
              <a:spLocks noChangeShapeType="1"/>
            </p:cNvSpPr>
            <p:nvPr/>
          </p:nvSpPr>
          <p:spPr bwMode="auto">
            <a:xfrm>
              <a:off x="3582" y="3275"/>
              <a:ext cx="0" cy="144"/>
            </a:xfrm>
            <a:prstGeom prst="line">
              <a:avLst/>
            </a:prstGeom>
            <a:noFill/>
            <a:ln w="9525">
              <a:solidFill>
                <a:schemeClr val="tx1"/>
              </a:solidFill>
              <a:miter lim="800000"/>
              <a:headEnd/>
              <a:tailEnd/>
            </a:ln>
            <a:effectLst/>
          </p:spPr>
          <p:txBody>
            <a:bodyPr wrap="none"/>
            <a:lstStyle/>
            <a:p>
              <a:endParaRPr lang="en-US"/>
            </a:p>
          </p:txBody>
        </p:sp>
        <p:sp>
          <p:nvSpPr>
            <p:cNvPr id="15" name="Line 123"/>
            <p:cNvSpPr>
              <a:spLocks noChangeShapeType="1"/>
            </p:cNvSpPr>
            <p:nvPr/>
          </p:nvSpPr>
          <p:spPr bwMode="auto">
            <a:xfrm>
              <a:off x="3802" y="3275"/>
              <a:ext cx="0" cy="144"/>
            </a:xfrm>
            <a:prstGeom prst="line">
              <a:avLst/>
            </a:prstGeom>
            <a:noFill/>
            <a:ln w="9525">
              <a:solidFill>
                <a:schemeClr val="tx1"/>
              </a:solidFill>
              <a:miter lim="800000"/>
              <a:headEnd/>
              <a:tailEnd/>
            </a:ln>
            <a:effectLst/>
          </p:spPr>
          <p:txBody>
            <a:bodyPr wrap="none"/>
            <a:lstStyle/>
            <a:p>
              <a:endParaRPr lang="en-US"/>
            </a:p>
          </p:txBody>
        </p:sp>
        <p:sp>
          <p:nvSpPr>
            <p:cNvPr id="16" name="Line 124"/>
            <p:cNvSpPr>
              <a:spLocks noChangeShapeType="1"/>
            </p:cNvSpPr>
            <p:nvPr/>
          </p:nvSpPr>
          <p:spPr bwMode="auto">
            <a:xfrm>
              <a:off x="4032" y="3275"/>
              <a:ext cx="0" cy="144"/>
            </a:xfrm>
            <a:prstGeom prst="line">
              <a:avLst/>
            </a:prstGeom>
            <a:noFill/>
            <a:ln w="9525">
              <a:solidFill>
                <a:schemeClr val="tx1"/>
              </a:solidFill>
              <a:miter lim="800000"/>
              <a:headEnd/>
              <a:tailEnd/>
            </a:ln>
            <a:effectLst/>
          </p:spPr>
          <p:txBody>
            <a:bodyPr wrap="none"/>
            <a:lstStyle/>
            <a:p>
              <a:endParaRPr lang="en-US"/>
            </a:p>
          </p:txBody>
        </p:sp>
        <p:sp>
          <p:nvSpPr>
            <p:cNvPr id="17" name="Line 125"/>
            <p:cNvSpPr>
              <a:spLocks noChangeShapeType="1"/>
            </p:cNvSpPr>
            <p:nvPr/>
          </p:nvSpPr>
          <p:spPr bwMode="auto">
            <a:xfrm>
              <a:off x="4250" y="3275"/>
              <a:ext cx="0" cy="144"/>
            </a:xfrm>
            <a:prstGeom prst="line">
              <a:avLst/>
            </a:prstGeom>
            <a:noFill/>
            <a:ln w="9525">
              <a:solidFill>
                <a:schemeClr val="tx1"/>
              </a:solidFill>
              <a:miter lim="800000"/>
              <a:headEnd/>
              <a:tailEnd/>
            </a:ln>
            <a:effectLst/>
          </p:spPr>
          <p:txBody>
            <a:bodyPr wrap="none"/>
            <a:lstStyle/>
            <a:p>
              <a:endParaRPr lang="en-US"/>
            </a:p>
          </p:txBody>
        </p:sp>
        <p:sp>
          <p:nvSpPr>
            <p:cNvPr id="18" name="Line 126"/>
            <p:cNvSpPr>
              <a:spLocks noChangeShapeType="1"/>
            </p:cNvSpPr>
            <p:nvPr/>
          </p:nvSpPr>
          <p:spPr bwMode="auto">
            <a:xfrm>
              <a:off x="4480" y="3275"/>
              <a:ext cx="0" cy="144"/>
            </a:xfrm>
            <a:prstGeom prst="line">
              <a:avLst/>
            </a:prstGeom>
            <a:noFill/>
            <a:ln w="9525">
              <a:solidFill>
                <a:schemeClr val="tx1"/>
              </a:solidFill>
              <a:miter lim="800000"/>
              <a:headEnd/>
              <a:tailEnd/>
            </a:ln>
            <a:effectLst/>
          </p:spPr>
          <p:txBody>
            <a:bodyPr wrap="none"/>
            <a:lstStyle/>
            <a:p>
              <a:endParaRPr lang="en-US"/>
            </a:p>
          </p:txBody>
        </p:sp>
        <p:sp>
          <p:nvSpPr>
            <p:cNvPr id="19" name="Line 127"/>
            <p:cNvSpPr>
              <a:spLocks noChangeShapeType="1"/>
            </p:cNvSpPr>
            <p:nvPr/>
          </p:nvSpPr>
          <p:spPr bwMode="auto">
            <a:xfrm>
              <a:off x="4700" y="3275"/>
              <a:ext cx="0" cy="144"/>
            </a:xfrm>
            <a:prstGeom prst="line">
              <a:avLst/>
            </a:prstGeom>
            <a:noFill/>
            <a:ln w="9525">
              <a:solidFill>
                <a:schemeClr val="tx1"/>
              </a:solidFill>
              <a:miter lim="800000"/>
              <a:headEnd/>
              <a:tailEnd/>
            </a:ln>
            <a:effectLst/>
          </p:spPr>
          <p:txBody>
            <a:bodyPr wrap="none"/>
            <a:lstStyle/>
            <a:p>
              <a:endParaRPr lang="en-US"/>
            </a:p>
          </p:txBody>
        </p:sp>
        <p:sp>
          <p:nvSpPr>
            <p:cNvPr id="20" name="Line 128"/>
            <p:cNvSpPr>
              <a:spLocks noChangeShapeType="1"/>
            </p:cNvSpPr>
            <p:nvPr/>
          </p:nvSpPr>
          <p:spPr bwMode="auto">
            <a:xfrm>
              <a:off x="4930" y="3275"/>
              <a:ext cx="0" cy="144"/>
            </a:xfrm>
            <a:prstGeom prst="line">
              <a:avLst/>
            </a:prstGeom>
            <a:noFill/>
            <a:ln w="9525">
              <a:solidFill>
                <a:schemeClr val="tx1"/>
              </a:solidFill>
              <a:miter lim="800000"/>
              <a:headEnd/>
              <a:tailEnd/>
            </a:ln>
            <a:effectLst/>
          </p:spPr>
          <p:txBody>
            <a:bodyPr wrap="none"/>
            <a:lstStyle/>
            <a:p>
              <a:endParaRPr lang="en-US"/>
            </a:p>
          </p:txBody>
        </p:sp>
        <p:sp>
          <p:nvSpPr>
            <p:cNvPr id="21" name="Line 129"/>
            <p:cNvSpPr>
              <a:spLocks noChangeShapeType="1"/>
            </p:cNvSpPr>
            <p:nvPr/>
          </p:nvSpPr>
          <p:spPr bwMode="auto">
            <a:xfrm>
              <a:off x="5151" y="3275"/>
              <a:ext cx="0" cy="144"/>
            </a:xfrm>
            <a:prstGeom prst="line">
              <a:avLst/>
            </a:prstGeom>
            <a:noFill/>
            <a:ln w="9525">
              <a:solidFill>
                <a:schemeClr val="tx1"/>
              </a:solidFill>
              <a:miter lim="800000"/>
              <a:headEnd/>
              <a:tailEnd/>
            </a:ln>
            <a:effectLst/>
          </p:spPr>
          <p:txBody>
            <a:bodyPr wrap="none"/>
            <a:lstStyle/>
            <a:p>
              <a:endParaRPr lang="en-US"/>
            </a:p>
          </p:txBody>
        </p:sp>
        <p:sp>
          <p:nvSpPr>
            <p:cNvPr id="22" name="Line 130"/>
            <p:cNvSpPr>
              <a:spLocks noChangeShapeType="1"/>
            </p:cNvSpPr>
            <p:nvPr/>
          </p:nvSpPr>
          <p:spPr bwMode="auto">
            <a:xfrm rot="-16200000" flipH="1" flipV="1">
              <a:off x="3137" y="1331"/>
              <a:ext cx="0" cy="144"/>
            </a:xfrm>
            <a:prstGeom prst="line">
              <a:avLst/>
            </a:prstGeom>
            <a:noFill/>
            <a:ln w="9525">
              <a:solidFill>
                <a:schemeClr val="tx1"/>
              </a:solidFill>
              <a:miter lim="800000"/>
              <a:headEnd/>
              <a:tailEnd/>
            </a:ln>
            <a:effectLst/>
          </p:spPr>
          <p:txBody>
            <a:bodyPr wrap="none"/>
            <a:lstStyle/>
            <a:p>
              <a:endParaRPr lang="en-US"/>
            </a:p>
          </p:txBody>
        </p:sp>
        <p:sp>
          <p:nvSpPr>
            <p:cNvPr id="23" name="Line 131"/>
            <p:cNvSpPr>
              <a:spLocks noChangeShapeType="1"/>
            </p:cNvSpPr>
            <p:nvPr/>
          </p:nvSpPr>
          <p:spPr bwMode="auto">
            <a:xfrm rot="-16200000" flipH="1" flipV="1">
              <a:off x="3137" y="1641"/>
              <a:ext cx="0" cy="144"/>
            </a:xfrm>
            <a:prstGeom prst="line">
              <a:avLst/>
            </a:prstGeom>
            <a:noFill/>
            <a:ln w="9525">
              <a:solidFill>
                <a:schemeClr val="tx1"/>
              </a:solidFill>
              <a:miter lim="800000"/>
              <a:headEnd/>
              <a:tailEnd/>
            </a:ln>
            <a:effectLst/>
          </p:spPr>
          <p:txBody>
            <a:bodyPr wrap="none"/>
            <a:lstStyle/>
            <a:p>
              <a:endParaRPr lang="en-US"/>
            </a:p>
          </p:txBody>
        </p:sp>
        <p:sp>
          <p:nvSpPr>
            <p:cNvPr id="24" name="Line 132"/>
            <p:cNvSpPr>
              <a:spLocks noChangeShapeType="1"/>
            </p:cNvSpPr>
            <p:nvPr/>
          </p:nvSpPr>
          <p:spPr bwMode="auto">
            <a:xfrm rot="-16200000" flipH="1" flipV="1">
              <a:off x="3137" y="1977"/>
              <a:ext cx="0" cy="144"/>
            </a:xfrm>
            <a:prstGeom prst="line">
              <a:avLst/>
            </a:prstGeom>
            <a:noFill/>
            <a:ln w="9525">
              <a:solidFill>
                <a:schemeClr val="tx1"/>
              </a:solidFill>
              <a:miter lim="800000"/>
              <a:headEnd/>
              <a:tailEnd/>
            </a:ln>
            <a:effectLst/>
          </p:spPr>
          <p:txBody>
            <a:bodyPr wrap="none"/>
            <a:lstStyle/>
            <a:p>
              <a:endParaRPr lang="en-US"/>
            </a:p>
          </p:txBody>
        </p:sp>
        <p:sp>
          <p:nvSpPr>
            <p:cNvPr id="25" name="Line 133"/>
            <p:cNvSpPr>
              <a:spLocks noChangeShapeType="1"/>
            </p:cNvSpPr>
            <p:nvPr/>
          </p:nvSpPr>
          <p:spPr bwMode="auto">
            <a:xfrm rot="-16200000" flipH="1" flipV="1">
              <a:off x="3137" y="2291"/>
              <a:ext cx="0" cy="144"/>
            </a:xfrm>
            <a:prstGeom prst="line">
              <a:avLst/>
            </a:prstGeom>
            <a:noFill/>
            <a:ln w="9525">
              <a:solidFill>
                <a:schemeClr val="tx1"/>
              </a:solidFill>
              <a:miter lim="800000"/>
              <a:headEnd/>
              <a:tailEnd/>
            </a:ln>
            <a:effectLst/>
          </p:spPr>
          <p:txBody>
            <a:bodyPr wrap="none"/>
            <a:lstStyle/>
            <a:p>
              <a:endParaRPr lang="en-US"/>
            </a:p>
          </p:txBody>
        </p:sp>
        <p:sp>
          <p:nvSpPr>
            <p:cNvPr id="26" name="Line 134"/>
            <p:cNvSpPr>
              <a:spLocks noChangeShapeType="1"/>
            </p:cNvSpPr>
            <p:nvPr/>
          </p:nvSpPr>
          <p:spPr bwMode="auto">
            <a:xfrm rot="-16200000" flipH="1" flipV="1">
              <a:off x="3137" y="2623"/>
              <a:ext cx="0" cy="144"/>
            </a:xfrm>
            <a:prstGeom prst="line">
              <a:avLst/>
            </a:prstGeom>
            <a:noFill/>
            <a:ln w="9525">
              <a:solidFill>
                <a:schemeClr val="tx1"/>
              </a:solidFill>
              <a:miter lim="800000"/>
              <a:headEnd/>
              <a:tailEnd/>
            </a:ln>
            <a:effectLst/>
          </p:spPr>
          <p:txBody>
            <a:bodyPr wrap="none"/>
            <a:lstStyle/>
            <a:p>
              <a:endParaRPr lang="en-US"/>
            </a:p>
          </p:txBody>
        </p:sp>
        <p:sp>
          <p:nvSpPr>
            <p:cNvPr id="27" name="Line 135"/>
            <p:cNvSpPr>
              <a:spLocks noChangeShapeType="1"/>
            </p:cNvSpPr>
            <p:nvPr/>
          </p:nvSpPr>
          <p:spPr bwMode="auto">
            <a:xfrm rot="-16200000" flipH="1" flipV="1">
              <a:off x="3137" y="2948"/>
              <a:ext cx="0" cy="144"/>
            </a:xfrm>
            <a:prstGeom prst="line">
              <a:avLst/>
            </a:prstGeom>
            <a:noFill/>
            <a:ln w="9525">
              <a:solidFill>
                <a:schemeClr val="tx1"/>
              </a:solidFill>
              <a:miter lim="800000"/>
              <a:headEnd/>
              <a:tailEnd/>
            </a:ln>
            <a:effectLst/>
          </p:spPr>
          <p:txBody>
            <a:bodyPr wrap="none"/>
            <a:lstStyle/>
            <a:p>
              <a:endParaRPr lang="en-US"/>
            </a:p>
          </p:txBody>
        </p:sp>
        <p:sp>
          <p:nvSpPr>
            <p:cNvPr id="28" name="Line 136"/>
            <p:cNvSpPr>
              <a:spLocks noChangeShapeType="1"/>
            </p:cNvSpPr>
            <p:nvPr/>
          </p:nvSpPr>
          <p:spPr bwMode="auto">
            <a:xfrm flipV="1">
              <a:off x="3589" y="1344"/>
              <a:ext cx="0" cy="2016"/>
            </a:xfrm>
            <a:prstGeom prst="line">
              <a:avLst/>
            </a:prstGeom>
            <a:noFill/>
            <a:ln w="28575">
              <a:solidFill>
                <a:schemeClr val="tx1"/>
              </a:solidFill>
              <a:miter lim="800000"/>
              <a:headEnd/>
              <a:tailEnd/>
            </a:ln>
            <a:effectLst/>
          </p:spPr>
          <p:txBody>
            <a:bodyPr wrap="none"/>
            <a:lstStyle/>
            <a:p>
              <a:endParaRPr lang="en-US"/>
            </a:p>
          </p:txBody>
        </p:sp>
        <p:sp>
          <p:nvSpPr>
            <p:cNvPr id="29" name="Text Box 137"/>
            <p:cNvSpPr txBox="1">
              <a:spLocks noChangeArrowheads="1"/>
            </p:cNvSpPr>
            <p:nvPr/>
          </p:nvSpPr>
          <p:spPr bwMode="auto">
            <a:xfrm>
              <a:off x="2943"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0</a:t>
              </a:r>
              <a:endParaRPr lang="th-TH" sz="2000" b="1">
                <a:latin typeface="Tahoma" pitchFamily="34" charset="0"/>
                <a:cs typeface="Angsana New" pitchFamily="18" charset="-34"/>
              </a:endParaRPr>
            </a:p>
          </p:txBody>
        </p:sp>
        <p:sp>
          <p:nvSpPr>
            <p:cNvPr id="30" name="Text Box 138"/>
            <p:cNvSpPr txBox="1">
              <a:spLocks noChangeArrowheads="1"/>
            </p:cNvSpPr>
            <p:nvPr/>
          </p:nvSpPr>
          <p:spPr bwMode="auto">
            <a:xfrm>
              <a:off x="3177"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1</a:t>
              </a:r>
              <a:endParaRPr lang="th-TH" sz="2000" b="1">
                <a:latin typeface="Tahoma" pitchFamily="34" charset="0"/>
                <a:cs typeface="Angsana New" pitchFamily="18" charset="-34"/>
              </a:endParaRPr>
            </a:p>
          </p:txBody>
        </p:sp>
        <p:sp>
          <p:nvSpPr>
            <p:cNvPr id="31" name="Text Box 139"/>
            <p:cNvSpPr txBox="1">
              <a:spLocks noChangeArrowheads="1"/>
            </p:cNvSpPr>
            <p:nvPr/>
          </p:nvSpPr>
          <p:spPr bwMode="auto">
            <a:xfrm>
              <a:off x="2821" y="2917"/>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1</a:t>
              </a:r>
              <a:endParaRPr lang="th-TH" sz="2000" b="1">
                <a:latin typeface="Tahoma" pitchFamily="34" charset="0"/>
                <a:cs typeface="Angsana New" pitchFamily="18" charset="-34"/>
              </a:endParaRPr>
            </a:p>
          </p:txBody>
        </p:sp>
        <p:sp>
          <p:nvSpPr>
            <p:cNvPr id="32" name="Text Box 140"/>
            <p:cNvSpPr txBox="1">
              <a:spLocks noChangeArrowheads="1"/>
            </p:cNvSpPr>
            <p:nvPr/>
          </p:nvSpPr>
          <p:spPr bwMode="auto">
            <a:xfrm>
              <a:off x="3412"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2</a:t>
              </a:r>
              <a:endParaRPr lang="th-TH" sz="2000" b="1">
                <a:latin typeface="Tahoma" pitchFamily="34" charset="0"/>
                <a:cs typeface="Angsana New" pitchFamily="18" charset="-34"/>
              </a:endParaRPr>
            </a:p>
          </p:txBody>
        </p:sp>
        <p:sp>
          <p:nvSpPr>
            <p:cNvPr id="33" name="Text Box 141"/>
            <p:cNvSpPr txBox="1">
              <a:spLocks noChangeArrowheads="1"/>
            </p:cNvSpPr>
            <p:nvPr/>
          </p:nvSpPr>
          <p:spPr bwMode="auto">
            <a:xfrm>
              <a:off x="2821" y="2592"/>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2</a:t>
              </a:r>
              <a:endParaRPr lang="th-TH" sz="2000" b="1">
                <a:latin typeface="Tahoma" pitchFamily="34" charset="0"/>
                <a:cs typeface="Angsana New" pitchFamily="18" charset="-34"/>
              </a:endParaRPr>
            </a:p>
          </p:txBody>
        </p:sp>
        <p:sp>
          <p:nvSpPr>
            <p:cNvPr id="34" name="Text Box 142"/>
            <p:cNvSpPr txBox="1">
              <a:spLocks noChangeArrowheads="1"/>
            </p:cNvSpPr>
            <p:nvPr/>
          </p:nvSpPr>
          <p:spPr bwMode="auto">
            <a:xfrm>
              <a:off x="3647"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3</a:t>
              </a:r>
              <a:endParaRPr lang="th-TH" sz="2000" b="1">
                <a:latin typeface="Tahoma" pitchFamily="34" charset="0"/>
                <a:cs typeface="Angsana New" pitchFamily="18" charset="-34"/>
              </a:endParaRPr>
            </a:p>
          </p:txBody>
        </p:sp>
        <p:sp>
          <p:nvSpPr>
            <p:cNvPr id="35" name="Text Box 143"/>
            <p:cNvSpPr txBox="1">
              <a:spLocks noChangeArrowheads="1"/>
            </p:cNvSpPr>
            <p:nvPr/>
          </p:nvSpPr>
          <p:spPr bwMode="auto">
            <a:xfrm>
              <a:off x="2821" y="2268"/>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3</a:t>
              </a:r>
              <a:endParaRPr lang="th-TH" sz="2000" b="1">
                <a:latin typeface="Tahoma" pitchFamily="34" charset="0"/>
                <a:cs typeface="Angsana New" pitchFamily="18" charset="-34"/>
              </a:endParaRPr>
            </a:p>
          </p:txBody>
        </p:sp>
        <p:sp>
          <p:nvSpPr>
            <p:cNvPr id="36" name="Text Box 144"/>
            <p:cNvSpPr txBox="1">
              <a:spLocks noChangeArrowheads="1"/>
            </p:cNvSpPr>
            <p:nvPr/>
          </p:nvSpPr>
          <p:spPr bwMode="auto">
            <a:xfrm>
              <a:off x="3881"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4</a:t>
              </a:r>
              <a:endParaRPr lang="th-TH" sz="2000" b="1">
                <a:latin typeface="Tahoma" pitchFamily="34" charset="0"/>
                <a:cs typeface="Angsana New" pitchFamily="18" charset="-34"/>
              </a:endParaRPr>
            </a:p>
          </p:txBody>
        </p:sp>
        <p:sp>
          <p:nvSpPr>
            <p:cNvPr id="37" name="Text Box 145"/>
            <p:cNvSpPr txBox="1">
              <a:spLocks noChangeArrowheads="1"/>
            </p:cNvSpPr>
            <p:nvPr/>
          </p:nvSpPr>
          <p:spPr bwMode="auto">
            <a:xfrm>
              <a:off x="2821" y="1944"/>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4</a:t>
              </a:r>
              <a:endParaRPr lang="th-TH" sz="2000" b="1">
                <a:latin typeface="Tahoma" pitchFamily="34" charset="0"/>
                <a:cs typeface="Angsana New" pitchFamily="18" charset="-34"/>
              </a:endParaRPr>
            </a:p>
          </p:txBody>
        </p:sp>
        <p:sp>
          <p:nvSpPr>
            <p:cNvPr id="38" name="Text Box 146"/>
            <p:cNvSpPr txBox="1">
              <a:spLocks noChangeArrowheads="1"/>
            </p:cNvSpPr>
            <p:nvPr/>
          </p:nvSpPr>
          <p:spPr bwMode="auto">
            <a:xfrm>
              <a:off x="4116"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5</a:t>
              </a:r>
              <a:endParaRPr lang="th-TH" sz="2000" b="1">
                <a:latin typeface="Tahoma" pitchFamily="34" charset="0"/>
                <a:cs typeface="Angsana New" pitchFamily="18" charset="-34"/>
              </a:endParaRPr>
            </a:p>
          </p:txBody>
        </p:sp>
        <p:sp>
          <p:nvSpPr>
            <p:cNvPr id="39" name="Text Box 147"/>
            <p:cNvSpPr txBox="1">
              <a:spLocks noChangeArrowheads="1"/>
            </p:cNvSpPr>
            <p:nvPr/>
          </p:nvSpPr>
          <p:spPr bwMode="auto">
            <a:xfrm>
              <a:off x="2821" y="1620"/>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5</a:t>
              </a:r>
              <a:endParaRPr lang="th-TH" sz="2000" b="1">
                <a:latin typeface="Tahoma" pitchFamily="34" charset="0"/>
                <a:cs typeface="Angsana New" pitchFamily="18" charset="-34"/>
              </a:endParaRPr>
            </a:p>
          </p:txBody>
        </p:sp>
        <p:sp>
          <p:nvSpPr>
            <p:cNvPr id="40" name="Text Box 148"/>
            <p:cNvSpPr txBox="1">
              <a:spLocks noChangeArrowheads="1"/>
            </p:cNvSpPr>
            <p:nvPr/>
          </p:nvSpPr>
          <p:spPr bwMode="auto">
            <a:xfrm>
              <a:off x="4351"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6</a:t>
              </a:r>
              <a:endParaRPr lang="th-TH" sz="2000" b="1">
                <a:latin typeface="Tahoma" pitchFamily="34" charset="0"/>
                <a:cs typeface="Angsana New" pitchFamily="18" charset="-34"/>
              </a:endParaRPr>
            </a:p>
          </p:txBody>
        </p:sp>
        <p:sp>
          <p:nvSpPr>
            <p:cNvPr id="41" name="Text Box 149"/>
            <p:cNvSpPr txBox="1">
              <a:spLocks noChangeArrowheads="1"/>
            </p:cNvSpPr>
            <p:nvPr/>
          </p:nvSpPr>
          <p:spPr bwMode="auto">
            <a:xfrm>
              <a:off x="2821" y="1296"/>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6</a:t>
              </a:r>
              <a:endParaRPr lang="th-TH" sz="2000" b="1">
                <a:latin typeface="Tahoma" pitchFamily="34" charset="0"/>
                <a:cs typeface="Angsana New" pitchFamily="18" charset="-34"/>
              </a:endParaRPr>
            </a:p>
          </p:txBody>
        </p:sp>
        <p:sp>
          <p:nvSpPr>
            <p:cNvPr id="42" name="Text Box 150"/>
            <p:cNvSpPr txBox="1">
              <a:spLocks noChangeArrowheads="1"/>
            </p:cNvSpPr>
            <p:nvPr/>
          </p:nvSpPr>
          <p:spPr bwMode="auto">
            <a:xfrm>
              <a:off x="4585"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7</a:t>
              </a:r>
              <a:endParaRPr lang="th-TH" sz="2000" b="1">
                <a:latin typeface="Tahoma" pitchFamily="34" charset="0"/>
                <a:cs typeface="Angsana New" pitchFamily="18" charset="-34"/>
              </a:endParaRPr>
            </a:p>
          </p:txBody>
        </p:sp>
        <p:sp>
          <p:nvSpPr>
            <p:cNvPr id="43" name="Text Box 151"/>
            <p:cNvSpPr txBox="1">
              <a:spLocks noChangeArrowheads="1"/>
            </p:cNvSpPr>
            <p:nvPr/>
          </p:nvSpPr>
          <p:spPr bwMode="auto">
            <a:xfrm>
              <a:off x="4820"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8</a:t>
              </a:r>
              <a:endParaRPr lang="th-TH" sz="2000" b="1">
                <a:latin typeface="Tahoma" pitchFamily="34" charset="0"/>
                <a:cs typeface="Angsana New" pitchFamily="18" charset="-34"/>
              </a:endParaRPr>
            </a:p>
          </p:txBody>
        </p:sp>
        <p:sp>
          <p:nvSpPr>
            <p:cNvPr id="44" name="Text Box 152"/>
            <p:cNvSpPr txBox="1">
              <a:spLocks noChangeArrowheads="1"/>
            </p:cNvSpPr>
            <p:nvPr/>
          </p:nvSpPr>
          <p:spPr bwMode="auto">
            <a:xfrm>
              <a:off x="5055" y="3435"/>
              <a:ext cx="218" cy="250"/>
            </a:xfrm>
            <a:prstGeom prst="rect">
              <a:avLst/>
            </a:prstGeom>
            <a:noFill/>
            <a:ln w="9525">
              <a:noFill/>
              <a:miter lim="800000"/>
              <a:headEnd/>
              <a:tailEnd/>
            </a:ln>
            <a:effectLst/>
          </p:spPr>
          <p:txBody>
            <a:bodyPr wrap="none">
              <a:spAutoFit/>
            </a:bodyPr>
            <a:lstStyle/>
            <a:p>
              <a:r>
                <a:rPr lang="en-US" sz="2000" b="1">
                  <a:latin typeface="Tahoma" pitchFamily="34" charset="0"/>
                  <a:cs typeface="Angsana New" pitchFamily="18" charset="-34"/>
                </a:rPr>
                <a:t>9</a:t>
              </a:r>
              <a:endParaRPr lang="th-TH" sz="2000" b="1">
                <a:latin typeface="Tahoma" pitchFamily="34" charset="0"/>
                <a:cs typeface="Angsana New" pitchFamily="18" charset="-34"/>
              </a:endParaRPr>
            </a:p>
          </p:txBody>
        </p:sp>
        <p:sp>
          <p:nvSpPr>
            <p:cNvPr id="45" name="Line 153"/>
            <p:cNvSpPr>
              <a:spLocks noChangeShapeType="1"/>
            </p:cNvSpPr>
            <p:nvPr/>
          </p:nvSpPr>
          <p:spPr bwMode="auto">
            <a:xfrm flipV="1">
              <a:off x="3807" y="1728"/>
              <a:ext cx="0" cy="1632"/>
            </a:xfrm>
            <a:prstGeom prst="line">
              <a:avLst/>
            </a:prstGeom>
            <a:noFill/>
            <a:ln w="28575">
              <a:solidFill>
                <a:schemeClr val="tx1"/>
              </a:solidFill>
              <a:miter lim="800000"/>
              <a:headEnd/>
              <a:tailEnd/>
            </a:ln>
            <a:effectLst/>
          </p:spPr>
          <p:txBody>
            <a:bodyPr wrap="none"/>
            <a:lstStyle/>
            <a:p>
              <a:endParaRPr lang="en-US"/>
            </a:p>
          </p:txBody>
        </p:sp>
        <p:sp>
          <p:nvSpPr>
            <p:cNvPr id="46" name="Line 154"/>
            <p:cNvSpPr>
              <a:spLocks noChangeShapeType="1"/>
            </p:cNvSpPr>
            <p:nvPr/>
          </p:nvSpPr>
          <p:spPr bwMode="auto">
            <a:xfrm flipV="1">
              <a:off x="4032" y="2049"/>
              <a:ext cx="0" cy="1296"/>
            </a:xfrm>
            <a:prstGeom prst="line">
              <a:avLst/>
            </a:prstGeom>
            <a:noFill/>
            <a:ln w="28575">
              <a:solidFill>
                <a:schemeClr val="tx1"/>
              </a:solidFill>
              <a:miter lim="800000"/>
              <a:headEnd/>
              <a:tailEnd/>
            </a:ln>
            <a:effectLst/>
          </p:spPr>
          <p:txBody>
            <a:bodyPr wrap="none"/>
            <a:lstStyle/>
            <a:p>
              <a:endParaRPr lang="en-US"/>
            </a:p>
          </p:txBody>
        </p:sp>
        <p:sp>
          <p:nvSpPr>
            <p:cNvPr id="47" name="Line 155"/>
            <p:cNvSpPr>
              <a:spLocks noChangeShapeType="1"/>
            </p:cNvSpPr>
            <p:nvPr/>
          </p:nvSpPr>
          <p:spPr bwMode="auto">
            <a:xfrm flipV="1">
              <a:off x="4250" y="3024"/>
              <a:ext cx="0" cy="336"/>
            </a:xfrm>
            <a:prstGeom prst="line">
              <a:avLst/>
            </a:prstGeom>
            <a:noFill/>
            <a:ln w="28575">
              <a:solidFill>
                <a:schemeClr val="tx1"/>
              </a:solidFill>
              <a:miter lim="800000"/>
              <a:headEnd/>
              <a:tailEnd/>
            </a:ln>
            <a:effectLst/>
          </p:spPr>
          <p:txBody>
            <a:bodyPr wrap="none"/>
            <a:lstStyle/>
            <a:p>
              <a:endParaRPr lang="en-US"/>
            </a:p>
          </p:txBody>
        </p:sp>
        <p:sp>
          <p:nvSpPr>
            <p:cNvPr id="48" name="Text Box 156"/>
            <p:cNvSpPr txBox="1">
              <a:spLocks noChangeArrowheads="1"/>
            </p:cNvSpPr>
            <p:nvPr/>
          </p:nvSpPr>
          <p:spPr bwMode="auto">
            <a:xfrm>
              <a:off x="2640" y="960"/>
              <a:ext cx="1167" cy="288"/>
            </a:xfrm>
            <a:prstGeom prst="rect">
              <a:avLst/>
            </a:prstGeom>
            <a:noFill/>
            <a:ln w="9525">
              <a:noFill/>
              <a:miter lim="800000"/>
              <a:headEnd/>
              <a:tailEnd/>
            </a:ln>
            <a:effectLst/>
          </p:spPr>
          <p:txBody>
            <a:bodyPr wrap="none">
              <a:spAutoFit/>
            </a:bodyPr>
            <a:lstStyle/>
            <a:p>
              <a:r>
                <a:rPr lang="en-US" sz="2400">
                  <a:latin typeface="Tahoma" pitchFamily="34" charset="0"/>
                  <a:cs typeface="Angsana New" pitchFamily="18" charset="-34"/>
                </a:rPr>
                <a:t>No. of pixels</a:t>
              </a:r>
              <a:endParaRPr lang="th-TH" sz="2400">
                <a:latin typeface="Tahoma" pitchFamily="34" charset="0"/>
                <a:cs typeface="Angsana New" pitchFamily="18" charset="-34"/>
              </a:endParaRPr>
            </a:p>
          </p:txBody>
        </p:sp>
        <p:sp>
          <p:nvSpPr>
            <p:cNvPr id="49" name="Text Box 157"/>
            <p:cNvSpPr txBox="1">
              <a:spLocks noChangeArrowheads="1"/>
            </p:cNvSpPr>
            <p:nvPr/>
          </p:nvSpPr>
          <p:spPr bwMode="auto">
            <a:xfrm>
              <a:off x="4804" y="3024"/>
              <a:ext cx="956" cy="288"/>
            </a:xfrm>
            <a:prstGeom prst="rect">
              <a:avLst/>
            </a:prstGeom>
            <a:noFill/>
            <a:ln w="9525">
              <a:noFill/>
              <a:miter lim="800000"/>
              <a:headEnd/>
              <a:tailEnd/>
            </a:ln>
            <a:effectLst/>
          </p:spPr>
          <p:txBody>
            <a:bodyPr wrap="none">
              <a:spAutoFit/>
            </a:bodyPr>
            <a:lstStyle/>
            <a:p>
              <a:r>
                <a:rPr lang="en-US" sz="2400">
                  <a:latin typeface="Tahoma" pitchFamily="34" charset="0"/>
                  <a:cs typeface="Angsana New" pitchFamily="18" charset="-34"/>
                </a:rPr>
                <a:t>Gray level</a:t>
              </a:r>
              <a:endParaRPr lang="th-TH" sz="2400">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normAutofit/>
          </a:bodyPr>
          <a:lstStyle/>
          <a:p>
            <a:r>
              <a:rPr lang="en-US" b="1" dirty="0" smtClean="0">
                <a:solidFill>
                  <a:srgbClr val="003399"/>
                </a:solidFill>
              </a:rPr>
              <a:t>Normalized Histogram</a:t>
            </a:r>
          </a:p>
        </p:txBody>
      </p:sp>
      <p:sp>
        <p:nvSpPr>
          <p:cNvPr id="3" name="Content Placeholder 2"/>
          <p:cNvSpPr>
            <a:spLocks noGrp="1"/>
          </p:cNvSpPr>
          <p:nvPr>
            <p:ph sz="quarter" idx="1"/>
          </p:nvPr>
        </p:nvSpPr>
        <p:spPr/>
        <p:txBody>
          <a:bodyPr>
            <a:normAutofit/>
          </a:bodyPr>
          <a:lstStyle/>
          <a:p>
            <a:r>
              <a:rPr lang="en-US" sz="2800" dirty="0" smtClean="0"/>
              <a:t>Dividing each of histogram at gray level </a:t>
            </a:r>
            <a:r>
              <a:rPr lang="en-US" sz="2800" b="1" i="1" dirty="0" err="1" smtClean="0">
                <a:effectLst>
                  <a:outerShdw blurRad="38100" dist="38100" dir="2700000" algn="tl">
                    <a:srgbClr val="C0C0C0"/>
                  </a:outerShdw>
                </a:effectLst>
                <a:latin typeface="Times New Roman" pitchFamily="18" charset="0"/>
                <a:cs typeface="Times New Roman" pitchFamily="18" charset="0"/>
              </a:rPr>
              <a:t>r</a:t>
            </a:r>
            <a:r>
              <a:rPr lang="en-US" sz="2800" b="1" i="1" baseline="-25000" dirty="0" err="1" smtClean="0">
                <a:effectLst>
                  <a:outerShdw blurRad="38100" dist="38100" dir="2700000" algn="tl">
                    <a:srgbClr val="C0C0C0"/>
                  </a:outerShdw>
                </a:effectLst>
                <a:latin typeface="Times New Roman" pitchFamily="18" charset="0"/>
                <a:cs typeface="Times New Roman" pitchFamily="18" charset="0"/>
              </a:rPr>
              <a:t>k</a:t>
            </a:r>
            <a:r>
              <a:rPr lang="en-US" sz="2800" dirty="0" smtClean="0"/>
              <a:t> by the total number of pixels in the image, </a:t>
            </a:r>
            <a:r>
              <a:rPr lang="en-US" sz="2800" b="1" i="1" dirty="0" smtClean="0">
                <a:effectLst>
                  <a:outerShdw blurRad="38100" dist="38100" dir="2700000" algn="tl">
                    <a:srgbClr val="C0C0C0"/>
                  </a:outerShdw>
                </a:effectLst>
                <a:latin typeface="Times New Roman" pitchFamily="18" charset="0"/>
                <a:cs typeface="Times New Roman" pitchFamily="18" charset="0"/>
              </a:rPr>
              <a:t>n</a:t>
            </a:r>
            <a:r>
              <a:rPr lang="en-US" sz="2800" dirty="0" smtClean="0"/>
              <a:t> </a:t>
            </a:r>
          </a:p>
          <a:p>
            <a:pPr algn="ctr">
              <a:buFontTx/>
              <a:buNone/>
            </a:pPr>
            <a:r>
              <a:rPr lang="en-US" sz="28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p(</a:t>
            </a:r>
            <a:r>
              <a:rPr lang="en-US" sz="28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r</a:t>
            </a:r>
            <a:r>
              <a:rPr lang="en-US" sz="2800" b="1" i="1" baseline="-25000"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k</a:t>
            </a:r>
            <a:r>
              <a:rPr lang="en-US" sz="28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 = </a:t>
            </a:r>
            <a:r>
              <a:rPr lang="en-US" sz="28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n</a:t>
            </a:r>
            <a:r>
              <a:rPr lang="en-US" sz="2800" b="1" i="1" baseline="-25000"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k</a:t>
            </a:r>
            <a:r>
              <a:rPr lang="en-US" sz="2800" b="1" i="1" baseline="-25000" dirty="0" smtClean="0">
                <a:solidFill>
                  <a:srgbClr val="C00000"/>
                </a:solidFill>
                <a:effectLst>
                  <a:outerShdw blurRad="38100" dist="38100" dir="2700000" algn="tl">
                    <a:srgbClr val="C0C0C0"/>
                  </a:outerShdw>
                </a:effectLst>
                <a:latin typeface="Times New Roman" pitchFamily="18" charset="0"/>
                <a:cs typeface="Times New Roman" pitchFamily="18" charset="0"/>
              </a:rPr>
              <a:t> </a:t>
            </a:r>
            <a:r>
              <a:rPr lang="en-US" sz="28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 n</a:t>
            </a:r>
            <a:endParaRPr lang="en-US" sz="2800" dirty="0" smtClean="0">
              <a:solidFill>
                <a:srgbClr val="C00000"/>
              </a:solidFill>
            </a:endParaRPr>
          </a:p>
          <a:p>
            <a:r>
              <a:rPr lang="en-US" sz="2800" dirty="0" smtClean="0"/>
              <a:t>For k = 0,1,…,L-1</a:t>
            </a:r>
          </a:p>
          <a:p>
            <a:r>
              <a:rPr lang="en-US" sz="2800" b="1" i="1" dirty="0" smtClean="0">
                <a:effectLst>
                  <a:outerShdw blurRad="38100" dist="38100" dir="2700000" algn="tl">
                    <a:srgbClr val="C0C0C0"/>
                  </a:outerShdw>
                </a:effectLst>
                <a:latin typeface="Times New Roman" pitchFamily="18" charset="0"/>
                <a:cs typeface="Times New Roman" pitchFamily="18" charset="0"/>
              </a:rPr>
              <a:t>p(</a:t>
            </a:r>
            <a:r>
              <a:rPr lang="en-US" sz="2800" b="1" i="1" dirty="0" err="1" smtClean="0">
                <a:effectLst>
                  <a:outerShdw blurRad="38100" dist="38100" dir="2700000" algn="tl">
                    <a:srgbClr val="C0C0C0"/>
                  </a:outerShdw>
                </a:effectLst>
                <a:latin typeface="Times New Roman" pitchFamily="18" charset="0"/>
                <a:cs typeface="Times New Roman" pitchFamily="18" charset="0"/>
              </a:rPr>
              <a:t>r</a:t>
            </a:r>
            <a:r>
              <a:rPr lang="en-US" sz="2800" b="1" i="1" baseline="-25000" dirty="0" err="1" smtClean="0">
                <a:effectLst>
                  <a:outerShdw blurRad="38100" dist="38100" dir="2700000" algn="tl">
                    <a:srgbClr val="C0C0C0"/>
                  </a:outerShdw>
                </a:effectLst>
                <a:latin typeface="Times New Roman" pitchFamily="18" charset="0"/>
                <a:cs typeface="Times New Roman" pitchFamily="18" charset="0"/>
              </a:rPr>
              <a:t>k</a:t>
            </a:r>
            <a:r>
              <a:rPr lang="en-US" sz="2800" b="1" i="1" dirty="0" smtClean="0">
                <a:effectLst>
                  <a:outerShdw blurRad="38100" dist="38100" dir="2700000" algn="tl">
                    <a:srgbClr val="C0C0C0"/>
                  </a:outerShdw>
                </a:effectLst>
                <a:latin typeface="Times New Roman" pitchFamily="18" charset="0"/>
                <a:cs typeface="Times New Roman" pitchFamily="18" charset="0"/>
              </a:rPr>
              <a:t>)</a:t>
            </a:r>
            <a:r>
              <a:rPr lang="en-US" sz="2800" dirty="0" smtClean="0">
                <a:latin typeface="Times New Roman" pitchFamily="18" charset="0"/>
                <a:cs typeface="Times New Roman" pitchFamily="18" charset="0"/>
              </a:rPr>
              <a:t> </a:t>
            </a:r>
            <a:r>
              <a:rPr lang="en-US" sz="2800" dirty="0" smtClean="0"/>
              <a:t>gives an estimate of the probability of occurrence of gray level </a:t>
            </a:r>
            <a:r>
              <a:rPr lang="en-US" sz="2800" b="1" i="1" dirty="0" err="1" smtClean="0">
                <a:effectLst>
                  <a:outerShdw blurRad="38100" dist="38100" dir="2700000" algn="tl">
                    <a:srgbClr val="C0C0C0"/>
                  </a:outerShdw>
                </a:effectLst>
                <a:latin typeface="Times New Roman" pitchFamily="18" charset="0"/>
                <a:cs typeface="Times New Roman" pitchFamily="18" charset="0"/>
              </a:rPr>
              <a:t>r</a:t>
            </a:r>
            <a:r>
              <a:rPr lang="en-US" sz="2800" b="1" i="1" baseline="-25000" dirty="0" err="1" smtClean="0">
                <a:effectLst>
                  <a:outerShdw blurRad="38100" dist="38100" dir="2700000" algn="tl">
                    <a:srgbClr val="C0C0C0"/>
                  </a:outerShdw>
                </a:effectLst>
                <a:latin typeface="Times New Roman" pitchFamily="18" charset="0"/>
                <a:cs typeface="Times New Roman" pitchFamily="18" charset="0"/>
              </a:rPr>
              <a:t>k</a:t>
            </a:r>
            <a:endParaRPr lang="en-US" sz="2800" b="1" i="1" baseline="-25000" dirty="0" smtClean="0">
              <a:effectLst>
                <a:outerShdw blurRad="38100" dist="38100" dir="2700000" algn="tl">
                  <a:srgbClr val="C0C0C0"/>
                </a:outerShdw>
              </a:effectLst>
              <a:latin typeface="Times New Roman" pitchFamily="18" charset="0"/>
              <a:cs typeface="Times New Roman" pitchFamily="18" charset="0"/>
            </a:endParaRPr>
          </a:p>
          <a:p>
            <a:r>
              <a:rPr lang="en-US" sz="2800" dirty="0" smtClean="0"/>
              <a:t>The sum of all components of a normalized histogram is equal to 1</a:t>
            </a:r>
            <a:endParaRPr lang="th-TH" sz="2800" dirty="0" smtClean="0"/>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b="1" dirty="0" smtClean="0">
                <a:solidFill>
                  <a:srgbClr val="003399"/>
                </a:solidFill>
              </a:rPr>
              <a:t>Histogram Processing: </a:t>
            </a:r>
            <a:r>
              <a:rPr lang="en-US" sz="4000" b="1" dirty="0" smtClean="0">
                <a:solidFill>
                  <a:srgbClr val="C00000"/>
                </a:solidFill>
              </a:rPr>
              <a:t>Example</a:t>
            </a:r>
            <a:endParaRPr lang="th-TH" sz="4000" b="1" dirty="0">
              <a:solidFill>
                <a:srgbClr val="C00000"/>
              </a:solidFill>
            </a:endParaRPr>
          </a:p>
        </p:txBody>
      </p:sp>
      <p:pic>
        <p:nvPicPr>
          <p:cNvPr id="61442" name="Picture 2"/>
          <p:cNvPicPr>
            <a:picLocks noChangeAspect="1" noChangeArrowheads="1"/>
          </p:cNvPicPr>
          <p:nvPr/>
        </p:nvPicPr>
        <p:blipFill>
          <a:blip r:embed="rId2" cstate="print"/>
          <a:srcRect/>
          <a:stretch>
            <a:fillRect/>
          </a:stretch>
        </p:blipFill>
        <p:spPr bwMode="auto">
          <a:xfrm>
            <a:off x="1143000" y="2057400"/>
            <a:ext cx="6972300" cy="3457575"/>
          </a:xfrm>
          <a:prstGeom prst="rect">
            <a:avLst/>
          </a:prstGeom>
          <a:noFill/>
          <a:ln w="9525">
            <a:noFill/>
            <a:miter lim="800000"/>
            <a:headEnd/>
            <a:tailEnd/>
          </a:ln>
        </p:spPr>
      </p:pic>
      <p:sp>
        <p:nvSpPr>
          <p:cNvPr id="4" name="Rectangle 3"/>
          <p:cNvSpPr/>
          <p:nvPr/>
        </p:nvSpPr>
        <p:spPr>
          <a:xfrm>
            <a:off x="4953000" y="3352800"/>
            <a:ext cx="25908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b="1" dirty="0" smtClean="0">
                <a:solidFill>
                  <a:srgbClr val="003399"/>
                </a:solidFill>
              </a:rPr>
              <a:t>Histogram Processing: </a:t>
            </a:r>
            <a:r>
              <a:rPr lang="en-US" sz="4000" b="1" dirty="0" smtClean="0">
                <a:solidFill>
                  <a:srgbClr val="C00000"/>
                </a:solidFill>
              </a:rPr>
              <a:t>Example</a:t>
            </a:r>
            <a:endParaRPr lang="th-TH" sz="4000" b="1" dirty="0">
              <a:solidFill>
                <a:srgbClr val="C00000"/>
              </a:solidFill>
            </a:endParaRPr>
          </a:p>
        </p:txBody>
      </p:sp>
      <p:sp>
        <p:nvSpPr>
          <p:cNvPr id="3" name="Content Placeholder 2"/>
          <p:cNvSpPr>
            <a:spLocks noGrp="1"/>
          </p:cNvSpPr>
          <p:nvPr>
            <p:ph sz="quarter" idx="1"/>
          </p:nvPr>
        </p:nvSpPr>
        <p:spPr>
          <a:xfrm>
            <a:off x="4800600" y="1600200"/>
            <a:ext cx="4114800" cy="4495800"/>
          </a:xfrm>
        </p:spPr>
        <p:txBody>
          <a:bodyPr>
            <a:normAutofit lnSpcReduction="10000"/>
          </a:bodyPr>
          <a:lstStyle/>
          <a:p>
            <a:endParaRPr lang="en-GB" sz="2600" dirty="0" smtClean="0"/>
          </a:p>
          <a:p>
            <a:r>
              <a:rPr lang="en-GB" sz="2600" dirty="0" smtClean="0"/>
              <a:t>In the </a:t>
            </a:r>
            <a:r>
              <a:rPr lang="en-GB" sz="2600" dirty="0" smtClean="0">
                <a:solidFill>
                  <a:srgbClr val="C00000"/>
                </a:solidFill>
              </a:rPr>
              <a:t>dark images</a:t>
            </a:r>
            <a:r>
              <a:rPr lang="en-GB" sz="2600" dirty="0" smtClean="0"/>
              <a:t>, components of the histogram are concentrated on the low (dark) side of the gray scale.</a:t>
            </a:r>
          </a:p>
          <a:p>
            <a:endParaRPr lang="en-GB" sz="2600" dirty="0" smtClean="0"/>
          </a:p>
          <a:p>
            <a:r>
              <a:rPr lang="en-GB" sz="2600" dirty="0" smtClean="0"/>
              <a:t>In </a:t>
            </a:r>
            <a:r>
              <a:rPr lang="en-GB" sz="2600" dirty="0" smtClean="0">
                <a:solidFill>
                  <a:srgbClr val="C00000"/>
                </a:solidFill>
              </a:rPr>
              <a:t>bright images</a:t>
            </a:r>
            <a:r>
              <a:rPr lang="en-GB" sz="2600" dirty="0" smtClean="0"/>
              <a:t>, the histogram is biased towards the high side of the gray scale.</a:t>
            </a:r>
          </a:p>
          <a:p>
            <a:endParaRPr lang="en-US" sz="4400" b="1" dirty="0" smtClean="0">
              <a:solidFill>
                <a:srgbClr val="003399"/>
              </a:solidFill>
              <a:latin typeface="+mj-lt"/>
              <a:ea typeface="+mj-ea"/>
              <a:cs typeface="+mj-cs"/>
            </a:endParaRPr>
          </a:p>
        </p:txBody>
      </p:sp>
      <p:pic>
        <p:nvPicPr>
          <p:cNvPr id="195585" name="Picture 1"/>
          <p:cNvPicPr>
            <a:picLocks noChangeAspect="1" noChangeArrowheads="1"/>
          </p:cNvPicPr>
          <p:nvPr/>
        </p:nvPicPr>
        <p:blipFill>
          <a:blip r:embed="rId2" cstate="print"/>
          <a:srcRect/>
          <a:stretch>
            <a:fillRect/>
          </a:stretch>
        </p:blipFill>
        <p:spPr bwMode="auto">
          <a:xfrm>
            <a:off x="228600" y="1828800"/>
            <a:ext cx="1933575" cy="1819275"/>
          </a:xfrm>
          <a:prstGeom prst="rect">
            <a:avLst/>
          </a:prstGeom>
          <a:noFill/>
          <a:ln w="9525">
            <a:noFill/>
            <a:miter lim="800000"/>
            <a:headEnd/>
            <a:tailEnd/>
          </a:ln>
        </p:spPr>
      </p:pic>
      <p:pic>
        <p:nvPicPr>
          <p:cNvPr id="195586" name="Picture 2"/>
          <p:cNvPicPr>
            <a:picLocks noChangeAspect="1" noChangeArrowheads="1"/>
          </p:cNvPicPr>
          <p:nvPr/>
        </p:nvPicPr>
        <p:blipFill>
          <a:blip r:embed="rId3" cstate="print"/>
          <a:srcRect/>
          <a:stretch>
            <a:fillRect/>
          </a:stretch>
        </p:blipFill>
        <p:spPr bwMode="auto">
          <a:xfrm>
            <a:off x="2209800" y="1828800"/>
            <a:ext cx="2609850" cy="1828800"/>
          </a:xfrm>
          <a:prstGeom prst="rect">
            <a:avLst/>
          </a:prstGeom>
          <a:noFill/>
          <a:ln w="9525">
            <a:noFill/>
            <a:miter lim="800000"/>
            <a:headEnd/>
            <a:tailEnd/>
          </a:ln>
        </p:spPr>
      </p:pic>
      <p:pic>
        <p:nvPicPr>
          <p:cNvPr id="195587" name="Picture 3"/>
          <p:cNvPicPr>
            <a:picLocks noChangeAspect="1" noChangeArrowheads="1"/>
          </p:cNvPicPr>
          <p:nvPr/>
        </p:nvPicPr>
        <p:blipFill>
          <a:blip r:embed="rId4" cstate="print"/>
          <a:srcRect/>
          <a:stretch>
            <a:fillRect/>
          </a:stretch>
        </p:blipFill>
        <p:spPr bwMode="auto">
          <a:xfrm>
            <a:off x="228600" y="3962400"/>
            <a:ext cx="1933575" cy="1819275"/>
          </a:xfrm>
          <a:prstGeom prst="rect">
            <a:avLst/>
          </a:prstGeom>
          <a:noFill/>
          <a:ln w="9525">
            <a:noFill/>
            <a:miter lim="800000"/>
            <a:headEnd/>
            <a:tailEnd/>
          </a:ln>
        </p:spPr>
      </p:pic>
      <p:pic>
        <p:nvPicPr>
          <p:cNvPr id="195588" name="Picture 4"/>
          <p:cNvPicPr>
            <a:picLocks noChangeAspect="1" noChangeArrowheads="1"/>
          </p:cNvPicPr>
          <p:nvPr/>
        </p:nvPicPr>
        <p:blipFill>
          <a:blip r:embed="rId5" cstate="print"/>
          <a:srcRect/>
          <a:stretch>
            <a:fillRect/>
          </a:stretch>
        </p:blipFill>
        <p:spPr bwMode="auto">
          <a:xfrm>
            <a:off x="2209800" y="3962400"/>
            <a:ext cx="2619375" cy="1828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blinds(horizontal)">
                                      <p:cBhvr>
                                        <p:cTn id="7" dur="500"/>
                                        <p:tgtEl>
                                          <p:spTgt spid="1955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5588"/>
                                        </p:tgtEl>
                                        <p:attrNameLst>
                                          <p:attrName>style.visibility</p:attrName>
                                        </p:attrNameLst>
                                      </p:cBhvr>
                                      <p:to>
                                        <p:strVal val="visible"/>
                                      </p:to>
                                    </p:set>
                                    <p:animEffect transition="in" filter="blinds(horizontal)">
                                      <p:cBhvr>
                                        <p:cTn id="12" dur="500"/>
                                        <p:tgtEl>
                                          <p:spTgt spid="19558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b="1" dirty="0" smtClean="0">
                <a:solidFill>
                  <a:srgbClr val="003399"/>
                </a:solidFill>
              </a:rPr>
              <a:t>Why do we need Image Enhancement?</a:t>
            </a:r>
            <a:endParaRPr lang="en-US" sz="3800" b="1" dirty="0">
              <a:solidFill>
                <a:srgbClr val="003399"/>
              </a:solidFill>
            </a:endParaRPr>
          </a:p>
        </p:txBody>
      </p:sp>
      <p:sp>
        <p:nvSpPr>
          <p:cNvPr id="3" name="Content Placeholder 2"/>
          <p:cNvSpPr>
            <a:spLocks noGrp="1"/>
          </p:cNvSpPr>
          <p:nvPr>
            <p:ph sz="quarter" idx="1"/>
          </p:nvPr>
        </p:nvSpPr>
        <p:spPr>
          <a:xfrm>
            <a:off x="612648" y="1600200"/>
            <a:ext cx="8153400" cy="5029200"/>
          </a:xfrm>
        </p:spPr>
        <p:txBody>
          <a:bodyPr>
            <a:noAutofit/>
          </a:bodyPr>
          <a:lstStyle/>
          <a:p>
            <a:pPr algn="just"/>
            <a:r>
              <a:rPr lang="en-US" sz="2800" dirty="0" smtClean="0"/>
              <a:t>The goal of image enhancement is to process a digital image and make it more “suitable” than the original image for a </a:t>
            </a:r>
            <a:r>
              <a:rPr lang="en-US" sz="2800" b="1" dirty="0" smtClean="0">
                <a:solidFill>
                  <a:srgbClr val="003399"/>
                </a:solidFill>
              </a:rPr>
              <a:t>specific application</a:t>
            </a:r>
          </a:p>
          <a:p>
            <a:pPr>
              <a:lnSpc>
                <a:spcPct val="90000"/>
              </a:lnSpc>
            </a:pPr>
            <a:r>
              <a:rPr lang="en-GB" dirty="0" smtClean="0"/>
              <a:t>Images may suffer from the following degradations:</a:t>
            </a:r>
            <a:r>
              <a:rPr lang="en-GB" b="1" dirty="0" smtClean="0">
                <a:cs typeface="Times New Roman" pitchFamily="18" charset="0"/>
              </a:rPr>
              <a:t> </a:t>
            </a:r>
            <a:endParaRPr lang="en-GB" dirty="0" smtClean="0">
              <a:cs typeface="Times New Roman" pitchFamily="18" charset="0"/>
            </a:endParaRPr>
          </a:p>
          <a:p>
            <a:pPr lvl="1">
              <a:lnSpc>
                <a:spcPct val="90000"/>
              </a:lnSpc>
            </a:pPr>
            <a:r>
              <a:rPr lang="en-GB" dirty="0" smtClean="0">
                <a:cs typeface="Times New Roman" pitchFamily="18" charset="0"/>
              </a:rPr>
              <a:t>Poor contrast due to poor illumination or finite  sensitivity of the imaging device</a:t>
            </a:r>
            <a:r>
              <a:rPr lang="en-GB" b="1" dirty="0" smtClean="0">
                <a:cs typeface="Times New Roman" pitchFamily="18" charset="0"/>
              </a:rPr>
              <a:t> </a:t>
            </a:r>
          </a:p>
          <a:p>
            <a:pPr lvl="1">
              <a:lnSpc>
                <a:spcPct val="90000"/>
              </a:lnSpc>
            </a:pPr>
            <a:r>
              <a:rPr lang="en-GB" dirty="0" smtClean="0">
                <a:cs typeface="Times New Roman" pitchFamily="18" charset="0"/>
              </a:rPr>
              <a:t>Electronic sensor noise or atmospheric disturbances leading to broad band noise</a:t>
            </a:r>
            <a:r>
              <a:rPr lang="en-GB" b="1" dirty="0" smtClean="0">
                <a:cs typeface="Times New Roman" pitchFamily="18" charset="0"/>
              </a:rPr>
              <a:t> </a:t>
            </a:r>
          </a:p>
          <a:p>
            <a:pPr lvl="1">
              <a:lnSpc>
                <a:spcPct val="90000"/>
              </a:lnSpc>
            </a:pPr>
            <a:r>
              <a:rPr lang="en-GB" dirty="0" smtClean="0">
                <a:cs typeface="Times New Roman" pitchFamily="18" charset="0"/>
              </a:rPr>
              <a:t>Aliasing effects due to inadequate sampling</a:t>
            </a:r>
          </a:p>
          <a:p>
            <a:pPr lvl="1">
              <a:lnSpc>
                <a:spcPct val="90000"/>
              </a:lnSpc>
            </a:pPr>
            <a:r>
              <a:rPr lang="en-GB" dirty="0" smtClean="0">
                <a:cs typeface="Times New Roman" pitchFamily="18" charset="0"/>
              </a:rPr>
              <a:t>Finite aperture effects or motion</a:t>
            </a:r>
            <a:endParaRPr lang="en-US" sz="28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b="1" dirty="0" smtClean="0">
                <a:solidFill>
                  <a:srgbClr val="003399"/>
                </a:solidFill>
              </a:rPr>
              <a:t>Histogram Processing: </a:t>
            </a:r>
            <a:r>
              <a:rPr lang="en-US" sz="4000" b="1" dirty="0" smtClean="0">
                <a:solidFill>
                  <a:srgbClr val="C00000"/>
                </a:solidFill>
              </a:rPr>
              <a:t>Example</a:t>
            </a:r>
            <a:endParaRPr lang="th-TH" sz="4000" b="1" dirty="0">
              <a:solidFill>
                <a:srgbClr val="C00000"/>
              </a:solidFill>
            </a:endParaRPr>
          </a:p>
        </p:txBody>
      </p:sp>
      <p:sp>
        <p:nvSpPr>
          <p:cNvPr id="3" name="Content Placeholder 2"/>
          <p:cNvSpPr>
            <a:spLocks noGrp="1"/>
          </p:cNvSpPr>
          <p:nvPr>
            <p:ph sz="quarter" idx="1"/>
          </p:nvPr>
        </p:nvSpPr>
        <p:spPr>
          <a:xfrm>
            <a:off x="5257800" y="1600200"/>
            <a:ext cx="3508248" cy="4800600"/>
          </a:xfrm>
        </p:spPr>
        <p:txBody>
          <a:bodyPr>
            <a:normAutofit fontScale="77500" lnSpcReduction="20000"/>
          </a:bodyPr>
          <a:lstStyle/>
          <a:p>
            <a:r>
              <a:rPr lang="en-GB" sz="3400" dirty="0" smtClean="0"/>
              <a:t>In image with </a:t>
            </a:r>
            <a:r>
              <a:rPr lang="en-GB" sz="3400" dirty="0" smtClean="0">
                <a:solidFill>
                  <a:srgbClr val="C00000"/>
                </a:solidFill>
              </a:rPr>
              <a:t>low contrast</a:t>
            </a:r>
            <a:r>
              <a:rPr lang="en-GB" sz="3400" dirty="0" smtClean="0"/>
              <a:t>, the histogram will be narrow &amp; centred towards the middle of the gray scale.</a:t>
            </a:r>
          </a:p>
          <a:p>
            <a:r>
              <a:rPr lang="en-GB" sz="3400" dirty="0" smtClean="0"/>
              <a:t>An image with </a:t>
            </a:r>
            <a:r>
              <a:rPr lang="en-GB" sz="3400" dirty="0" smtClean="0">
                <a:solidFill>
                  <a:srgbClr val="C00000"/>
                </a:solidFill>
              </a:rPr>
              <a:t>high contrast</a:t>
            </a:r>
            <a:r>
              <a:rPr lang="en-GB" sz="3400" dirty="0" smtClean="0"/>
              <a:t> &amp; a large variety of gray tones will have pixels that occupy the entire range of possible gray levels &amp; are uniformly distributed.</a:t>
            </a:r>
          </a:p>
          <a:p>
            <a:endParaRPr lang="en-US" dirty="0"/>
          </a:p>
        </p:txBody>
      </p:sp>
      <p:pic>
        <p:nvPicPr>
          <p:cNvPr id="78849" name="Picture 1"/>
          <p:cNvPicPr>
            <a:picLocks noChangeAspect="1" noChangeArrowheads="1"/>
          </p:cNvPicPr>
          <p:nvPr/>
        </p:nvPicPr>
        <p:blipFill>
          <a:blip r:embed="rId2" cstate="print"/>
          <a:srcRect/>
          <a:stretch>
            <a:fillRect/>
          </a:stretch>
        </p:blipFill>
        <p:spPr bwMode="auto">
          <a:xfrm>
            <a:off x="304800" y="1828800"/>
            <a:ext cx="1914525" cy="1828800"/>
          </a:xfrm>
          <a:prstGeom prst="rect">
            <a:avLst/>
          </a:prstGeom>
          <a:noFill/>
          <a:ln w="9525">
            <a:noFill/>
            <a:miter lim="800000"/>
            <a:headEnd/>
            <a:tailEnd/>
          </a:ln>
        </p:spPr>
      </p:pic>
      <p:pic>
        <p:nvPicPr>
          <p:cNvPr id="78850" name="Picture 2"/>
          <p:cNvPicPr>
            <a:picLocks noChangeAspect="1" noChangeArrowheads="1"/>
          </p:cNvPicPr>
          <p:nvPr/>
        </p:nvPicPr>
        <p:blipFill>
          <a:blip r:embed="rId3" cstate="print"/>
          <a:srcRect/>
          <a:stretch>
            <a:fillRect/>
          </a:stretch>
        </p:blipFill>
        <p:spPr bwMode="auto">
          <a:xfrm>
            <a:off x="2286000" y="1828800"/>
            <a:ext cx="2628900" cy="1838325"/>
          </a:xfrm>
          <a:prstGeom prst="rect">
            <a:avLst/>
          </a:prstGeom>
          <a:noFill/>
          <a:ln w="9525">
            <a:noFill/>
            <a:miter lim="800000"/>
            <a:headEnd/>
            <a:tailEnd/>
          </a:ln>
        </p:spPr>
      </p:pic>
      <p:pic>
        <p:nvPicPr>
          <p:cNvPr id="78851" name="Picture 3"/>
          <p:cNvPicPr>
            <a:picLocks noChangeAspect="1" noChangeArrowheads="1"/>
          </p:cNvPicPr>
          <p:nvPr/>
        </p:nvPicPr>
        <p:blipFill>
          <a:blip r:embed="rId4" cstate="print"/>
          <a:srcRect/>
          <a:stretch>
            <a:fillRect/>
          </a:stretch>
        </p:blipFill>
        <p:spPr bwMode="auto">
          <a:xfrm>
            <a:off x="304800" y="3886200"/>
            <a:ext cx="1905000" cy="1809750"/>
          </a:xfrm>
          <a:prstGeom prst="rect">
            <a:avLst/>
          </a:prstGeom>
          <a:noFill/>
          <a:ln w="9525">
            <a:noFill/>
            <a:miter lim="800000"/>
            <a:headEnd/>
            <a:tailEnd/>
          </a:ln>
        </p:spPr>
      </p:pic>
      <p:pic>
        <p:nvPicPr>
          <p:cNvPr id="78852" name="Picture 4"/>
          <p:cNvPicPr>
            <a:picLocks noChangeAspect="1" noChangeArrowheads="1"/>
          </p:cNvPicPr>
          <p:nvPr/>
        </p:nvPicPr>
        <p:blipFill>
          <a:blip r:embed="rId5" cstate="print"/>
          <a:srcRect/>
          <a:stretch>
            <a:fillRect/>
          </a:stretch>
        </p:blipFill>
        <p:spPr bwMode="auto">
          <a:xfrm>
            <a:off x="2286000" y="3886200"/>
            <a:ext cx="2609850" cy="1819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linds(horizontal)">
                                      <p:cBhvr>
                                        <p:cTn id="12" dur="500"/>
                                        <p:tgtEl>
                                          <p:spTgt spid="788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399"/>
                </a:solidFill>
              </a:rPr>
              <a:t>Histogram Equalization OR </a:t>
            </a:r>
            <a:br>
              <a:rPr lang="en-US" b="1" dirty="0" smtClean="0">
                <a:solidFill>
                  <a:srgbClr val="003399"/>
                </a:solidFill>
              </a:rPr>
            </a:br>
            <a:r>
              <a:rPr lang="en-US" b="1" dirty="0" smtClean="0">
                <a:solidFill>
                  <a:srgbClr val="003399"/>
                </a:solidFill>
              </a:rPr>
              <a:t>Histogram Linearization</a:t>
            </a:r>
            <a:endParaRPr lang="en-US" dirty="0"/>
          </a:p>
        </p:txBody>
      </p:sp>
      <p:sp>
        <p:nvSpPr>
          <p:cNvPr id="3" name="Content Placeholder 2"/>
          <p:cNvSpPr>
            <a:spLocks noGrp="1"/>
          </p:cNvSpPr>
          <p:nvPr>
            <p:ph sz="quarter" idx="1"/>
          </p:nvPr>
        </p:nvSpPr>
        <p:spPr/>
        <p:txBody>
          <a:bodyPr/>
          <a:lstStyle/>
          <a:p>
            <a:r>
              <a:rPr lang="en-US" sz="3600" b="1" dirty="0" smtClean="0"/>
              <a:t>It is the process that transforms the intensity values so that the histogram of the output image approximately matches the flat (uniform) histogram. </a:t>
            </a:r>
          </a:p>
          <a:p>
            <a:r>
              <a:rPr lang="en-US" sz="3600" b="1" dirty="0" smtClean="0"/>
              <a:t>The aim is to create an image with equally distributed brightness levels over the whole brightness scale.</a:t>
            </a:r>
          </a:p>
          <a:p>
            <a:endParaRPr lang="en-US" sz="3600"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1371600"/>
          </a:xfrm>
        </p:spPr>
        <p:txBody>
          <a:bodyPr>
            <a:normAutofit fontScale="90000"/>
          </a:bodyPr>
          <a:lstStyle/>
          <a:p>
            <a:r>
              <a:rPr lang="en-US" b="1" dirty="0" smtClean="0">
                <a:solidFill>
                  <a:srgbClr val="003399"/>
                </a:solidFill>
              </a:rPr>
              <a:t>Histogram Equalization OR </a:t>
            </a:r>
            <a:br>
              <a:rPr lang="en-US" b="1" dirty="0" smtClean="0">
                <a:solidFill>
                  <a:srgbClr val="003399"/>
                </a:solidFill>
              </a:rPr>
            </a:br>
            <a:r>
              <a:rPr lang="en-US" b="1" dirty="0" smtClean="0">
                <a:solidFill>
                  <a:srgbClr val="003399"/>
                </a:solidFill>
              </a:rPr>
              <a:t>Histogram Linearization</a:t>
            </a:r>
            <a:br>
              <a:rPr lang="en-US" b="1" dirty="0" smtClean="0">
                <a:solidFill>
                  <a:srgbClr val="003399"/>
                </a:solidFill>
              </a:rPr>
            </a:br>
            <a:endParaRPr lang="en-US" b="1" dirty="0" smtClean="0">
              <a:solidFill>
                <a:srgbClr val="003399"/>
              </a:solidFill>
            </a:endParaRPr>
          </a:p>
        </p:txBody>
      </p:sp>
      <p:sp>
        <p:nvSpPr>
          <p:cNvPr id="3" name="Content Placeholder 2"/>
          <p:cNvSpPr>
            <a:spLocks noGrp="1"/>
          </p:cNvSpPr>
          <p:nvPr>
            <p:ph sz="quarter" idx="1"/>
          </p:nvPr>
        </p:nvSpPr>
        <p:spPr/>
        <p:txBody>
          <a:bodyPr>
            <a:normAutofit fontScale="92500"/>
          </a:bodyPr>
          <a:lstStyle/>
          <a:p>
            <a:pPr algn="just"/>
            <a:r>
              <a:rPr lang="en-US" sz="2600" dirty="0" smtClean="0"/>
              <a:t>As the low-contrast image’s histogram is narrow and centered toward the middle of the gray scale, if we distribute the histogram to a wider range the quality of the image will be improved.</a:t>
            </a:r>
          </a:p>
          <a:p>
            <a:pPr algn="just"/>
            <a:r>
              <a:rPr lang="en-US" sz="2600" dirty="0" smtClean="0"/>
              <a:t>We can do it by adjusting the probability density function of the original histogram of the image so that the probability spread equally.</a:t>
            </a:r>
          </a:p>
          <a:p>
            <a:pPr algn="just"/>
            <a:r>
              <a:rPr lang="en-US" sz="2600" dirty="0" smtClean="0"/>
              <a:t>Histogram equalization (HE) results are similar to contrast stretching but offer the </a:t>
            </a:r>
            <a:r>
              <a:rPr lang="en-US" sz="2600" b="1" dirty="0" smtClean="0">
                <a:solidFill>
                  <a:srgbClr val="C00000"/>
                </a:solidFill>
              </a:rPr>
              <a:t>advantage of full automation</a:t>
            </a:r>
            <a:r>
              <a:rPr lang="en-US" sz="2600" dirty="0" smtClean="0"/>
              <a:t>, since HE automatically determines a transformation function to produce a new image with a uniform histogram.</a:t>
            </a:r>
          </a:p>
          <a:p>
            <a:pPr algn="just"/>
            <a:endParaRPr lang="th-TH" sz="2600" dirty="0" smtClean="0"/>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Histogram Equalization</a:t>
            </a:r>
            <a:endParaRPr lang="en-US" dirty="0"/>
          </a:p>
        </p:txBody>
      </p:sp>
      <p:sp>
        <p:nvSpPr>
          <p:cNvPr id="3" name="Content Placeholder 2"/>
          <p:cNvSpPr>
            <a:spLocks noGrp="1"/>
          </p:cNvSpPr>
          <p:nvPr>
            <p:ph sz="quarter" idx="1"/>
          </p:nvPr>
        </p:nvSpPr>
        <p:spPr>
          <a:xfrm>
            <a:off x="381000" y="1600200"/>
            <a:ext cx="8385048" cy="4953000"/>
          </a:xfrm>
        </p:spPr>
        <p:txBody>
          <a:bodyPr/>
          <a:lstStyle/>
          <a:p>
            <a:r>
              <a:rPr lang="en-US" dirty="0" smtClean="0">
                <a:solidFill>
                  <a:srgbClr val="C00000"/>
                </a:solidFill>
              </a:rPr>
              <a:t>Goal: </a:t>
            </a:r>
            <a:r>
              <a:rPr lang="en-US" dirty="0" smtClean="0"/>
              <a:t>find a transform </a:t>
            </a:r>
            <a:r>
              <a:rPr lang="en-US" b="1" dirty="0" smtClean="0">
                <a:solidFill>
                  <a:srgbClr val="C00000"/>
                </a:solidFill>
              </a:rPr>
              <a:t>s=T(r</a:t>
            </a:r>
            <a:r>
              <a:rPr lang="en-US" dirty="0" smtClean="0"/>
              <a:t>) such that the transformed image has a </a:t>
            </a:r>
            <a:r>
              <a:rPr lang="en-US" dirty="0" smtClean="0">
                <a:solidFill>
                  <a:srgbClr val="C00000"/>
                </a:solidFill>
              </a:rPr>
              <a:t>flat (equalized) </a:t>
            </a:r>
            <a:r>
              <a:rPr lang="en-US" dirty="0" smtClean="0"/>
              <a:t>histogram.</a:t>
            </a:r>
          </a:p>
          <a:p>
            <a:r>
              <a:rPr lang="en-US" dirty="0" smtClean="0"/>
              <a:t>Where </a:t>
            </a:r>
            <a:r>
              <a:rPr lang="en-GB" b="1" dirty="0" smtClean="0">
                <a:solidFill>
                  <a:srgbClr val="C00000"/>
                </a:solidFill>
              </a:rPr>
              <a:t>T(r) </a:t>
            </a:r>
            <a:r>
              <a:rPr lang="en-GB" dirty="0" smtClean="0"/>
              <a:t>satisfies the following conditions:</a:t>
            </a:r>
            <a:endParaRPr lang="en-US" dirty="0" smtClean="0"/>
          </a:p>
          <a:p>
            <a:pPr lvl="1">
              <a:buClr>
                <a:srgbClr val="FF0000"/>
              </a:buClr>
              <a:buFont typeface="Wingdings" pitchFamily="2" charset="2"/>
              <a:buChar char="Ø"/>
            </a:pPr>
            <a:r>
              <a:rPr lang="en-US" b="1" dirty="0" smtClean="0">
                <a:solidFill>
                  <a:srgbClr val="C00000"/>
                </a:solidFill>
              </a:rPr>
              <a:t>T(r)</a:t>
            </a:r>
            <a:r>
              <a:rPr lang="en-US" dirty="0" smtClean="0"/>
              <a:t> is single-valued and monotonically increasing in interval [0,1];</a:t>
            </a:r>
          </a:p>
          <a:p>
            <a:pPr lvl="1">
              <a:buClr>
                <a:srgbClr val="FF0000"/>
              </a:buClr>
              <a:buFont typeface="Wingdings" pitchFamily="2" charset="2"/>
              <a:buChar char="Ø"/>
            </a:pPr>
            <a:r>
              <a:rPr lang="en-US" dirty="0" smtClean="0"/>
              <a:t>0≤T(r) ≤1 for 0 ≤r ≤1.</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1524000"/>
            <a:ext cx="8001056" cy="4093428"/>
          </a:xfrm>
          <a:prstGeom prst="rect">
            <a:avLst/>
          </a:prstGeom>
          <a:noFill/>
        </p:spPr>
        <p:txBody>
          <a:bodyPr>
            <a:spAutoFit/>
          </a:bodyPr>
          <a:lstStyle/>
          <a:p>
            <a:pPr algn="just">
              <a:defRPr/>
            </a:pPr>
            <a:r>
              <a:rPr lang="en-GB" sz="2800" dirty="0">
                <a:latin typeface="+mn-lt"/>
              </a:rPr>
              <a:t>For discrete values, the </a:t>
            </a:r>
            <a:r>
              <a:rPr lang="en-GB" sz="2800" dirty="0">
                <a:solidFill>
                  <a:srgbClr val="003399"/>
                </a:solidFill>
                <a:latin typeface="+mn-lt"/>
              </a:rPr>
              <a:t>probability of occurrence </a:t>
            </a:r>
            <a:r>
              <a:rPr lang="en-GB" sz="2800" dirty="0">
                <a:latin typeface="+mn-lt"/>
              </a:rPr>
              <a:t>of gray level </a:t>
            </a:r>
            <a:r>
              <a:rPr lang="en-GB" sz="2800" dirty="0" err="1">
                <a:latin typeface="+mn-lt"/>
              </a:rPr>
              <a:t>r</a:t>
            </a:r>
            <a:r>
              <a:rPr lang="en-GB" sz="2800" baseline="-25000" dirty="0" err="1">
                <a:latin typeface="+mn-lt"/>
              </a:rPr>
              <a:t>k</a:t>
            </a:r>
            <a:r>
              <a:rPr lang="en-GB" sz="2800" dirty="0">
                <a:latin typeface="+mn-lt"/>
              </a:rPr>
              <a:t> in an image is given by:</a:t>
            </a:r>
          </a:p>
          <a:p>
            <a:pPr algn="ctr">
              <a:defRPr/>
            </a:pPr>
            <a:r>
              <a:rPr lang="en-GB" sz="3600" dirty="0">
                <a:effectLst>
                  <a:glow rad="228600">
                    <a:schemeClr val="accent4">
                      <a:satMod val="175000"/>
                      <a:alpha val="40000"/>
                    </a:schemeClr>
                  </a:glow>
                </a:effectLst>
                <a:latin typeface="+mn-lt"/>
              </a:rPr>
              <a:t>P</a:t>
            </a:r>
            <a:r>
              <a:rPr lang="en-GB" sz="3600" baseline="-25000" dirty="0">
                <a:effectLst>
                  <a:glow rad="228600">
                    <a:schemeClr val="accent4">
                      <a:satMod val="175000"/>
                      <a:alpha val="40000"/>
                    </a:schemeClr>
                  </a:glow>
                </a:effectLst>
                <a:latin typeface="+mn-lt"/>
              </a:rPr>
              <a:t>r</a:t>
            </a:r>
            <a:r>
              <a:rPr lang="en-GB" sz="3600" dirty="0">
                <a:effectLst>
                  <a:glow rad="228600">
                    <a:schemeClr val="accent4">
                      <a:satMod val="175000"/>
                      <a:alpha val="40000"/>
                    </a:schemeClr>
                  </a:glow>
                </a:effectLst>
                <a:latin typeface="+mn-lt"/>
              </a:rPr>
              <a:t>(</a:t>
            </a:r>
            <a:r>
              <a:rPr lang="en-GB" sz="3600" dirty="0" err="1">
                <a:effectLst>
                  <a:glow rad="228600">
                    <a:schemeClr val="accent4">
                      <a:satMod val="175000"/>
                      <a:alpha val="40000"/>
                    </a:schemeClr>
                  </a:glow>
                </a:effectLst>
                <a:latin typeface="+mn-lt"/>
              </a:rPr>
              <a:t>r</a:t>
            </a:r>
            <a:r>
              <a:rPr lang="en-GB" sz="3600" baseline="-25000" dirty="0" err="1">
                <a:effectLst>
                  <a:glow rad="228600">
                    <a:schemeClr val="accent4">
                      <a:satMod val="175000"/>
                      <a:alpha val="40000"/>
                    </a:schemeClr>
                  </a:glow>
                </a:effectLst>
                <a:latin typeface="+mn-lt"/>
              </a:rPr>
              <a:t>k</a:t>
            </a:r>
            <a:r>
              <a:rPr lang="en-GB" sz="3600" dirty="0">
                <a:effectLst>
                  <a:glow rad="228600">
                    <a:schemeClr val="accent4">
                      <a:satMod val="175000"/>
                      <a:alpha val="40000"/>
                    </a:schemeClr>
                  </a:glow>
                </a:effectLst>
                <a:latin typeface="+mn-lt"/>
              </a:rPr>
              <a:t>) = </a:t>
            </a:r>
            <a:r>
              <a:rPr lang="en-GB" sz="3600" dirty="0" err="1">
                <a:effectLst>
                  <a:glow rad="228600">
                    <a:schemeClr val="accent4">
                      <a:satMod val="175000"/>
                      <a:alpha val="40000"/>
                    </a:schemeClr>
                  </a:glow>
                </a:effectLst>
                <a:latin typeface="+mn-lt"/>
              </a:rPr>
              <a:t>n</a:t>
            </a:r>
            <a:r>
              <a:rPr lang="en-GB" sz="3600" baseline="-25000" dirty="0" err="1">
                <a:effectLst>
                  <a:glow rad="228600">
                    <a:schemeClr val="accent4">
                      <a:satMod val="175000"/>
                      <a:alpha val="40000"/>
                    </a:schemeClr>
                  </a:glow>
                </a:effectLst>
                <a:latin typeface="+mn-lt"/>
              </a:rPr>
              <a:t>k</a:t>
            </a:r>
            <a:r>
              <a:rPr lang="en-GB" sz="3600" dirty="0">
                <a:effectLst>
                  <a:glow rad="228600">
                    <a:schemeClr val="accent4">
                      <a:satMod val="175000"/>
                      <a:alpha val="40000"/>
                    </a:schemeClr>
                  </a:glow>
                </a:effectLst>
                <a:latin typeface="+mn-lt"/>
              </a:rPr>
              <a:t> / n</a:t>
            </a:r>
          </a:p>
          <a:p>
            <a:pPr>
              <a:defRPr/>
            </a:pPr>
            <a:endParaRPr lang="en-GB" sz="2800" dirty="0">
              <a:latin typeface="+mn-lt"/>
            </a:endParaRPr>
          </a:p>
          <a:p>
            <a:pPr>
              <a:defRPr/>
            </a:pPr>
            <a:r>
              <a:rPr lang="en-GB" sz="2800" dirty="0">
                <a:latin typeface="+mn-lt"/>
              </a:rPr>
              <a:t>where k = 0, 1, …, </a:t>
            </a:r>
            <a:r>
              <a:rPr lang="en-GB" sz="2800" dirty="0" smtClean="0">
                <a:latin typeface="+mn-lt"/>
              </a:rPr>
              <a:t>L-1,</a:t>
            </a:r>
          </a:p>
          <a:p>
            <a:pPr>
              <a:defRPr/>
            </a:pPr>
            <a:endParaRPr lang="en-GB" sz="2800" dirty="0">
              <a:latin typeface="+mn-lt"/>
            </a:endParaRPr>
          </a:p>
          <a:p>
            <a:pPr>
              <a:buFont typeface="Arial" pitchFamily="34" charset="0"/>
              <a:buChar char="•"/>
              <a:tabLst>
                <a:tab pos="1249363" algn="l"/>
              </a:tabLst>
              <a:defRPr/>
            </a:pPr>
            <a:r>
              <a:rPr lang="en-GB" sz="2800" dirty="0"/>
              <a:t> </a:t>
            </a:r>
            <a:r>
              <a:rPr lang="en-GB" sz="2800" dirty="0" smtClean="0">
                <a:latin typeface="+mn-lt"/>
              </a:rPr>
              <a:t>n </a:t>
            </a:r>
            <a:r>
              <a:rPr lang="en-GB" sz="2800" dirty="0">
                <a:latin typeface="+mn-lt"/>
              </a:rPr>
              <a:t>is the total no. of pixels in the </a:t>
            </a:r>
            <a:r>
              <a:rPr lang="en-GB" sz="2800" dirty="0" smtClean="0">
                <a:latin typeface="+mn-lt"/>
              </a:rPr>
              <a:t>image</a:t>
            </a:r>
          </a:p>
          <a:p>
            <a:pPr>
              <a:buFont typeface="Arial" pitchFamily="34" charset="0"/>
              <a:buChar char="•"/>
              <a:tabLst>
                <a:tab pos="1249363" algn="l"/>
              </a:tabLst>
              <a:defRPr/>
            </a:pPr>
            <a:r>
              <a:rPr lang="en-GB" sz="2800" dirty="0"/>
              <a:t> </a:t>
            </a:r>
            <a:r>
              <a:rPr lang="en-GB" sz="2800" dirty="0" err="1" smtClean="0">
                <a:latin typeface="+mn-lt"/>
              </a:rPr>
              <a:t>n</a:t>
            </a:r>
            <a:r>
              <a:rPr lang="en-GB" sz="2800" baseline="-25000" dirty="0" err="1" smtClean="0">
                <a:latin typeface="+mn-lt"/>
              </a:rPr>
              <a:t>k</a:t>
            </a:r>
            <a:r>
              <a:rPr lang="en-GB" sz="2800" dirty="0" smtClean="0">
                <a:latin typeface="+mn-lt"/>
              </a:rPr>
              <a:t> is </a:t>
            </a:r>
            <a:r>
              <a:rPr lang="en-GB" sz="2800" dirty="0">
                <a:latin typeface="+mn-lt"/>
              </a:rPr>
              <a:t>the no. of pixels with gray level </a:t>
            </a:r>
            <a:r>
              <a:rPr lang="en-GB" sz="2800" dirty="0" err="1" smtClean="0">
                <a:latin typeface="+mn-lt"/>
              </a:rPr>
              <a:t>r</a:t>
            </a:r>
            <a:r>
              <a:rPr lang="en-GB" sz="2800" baseline="-25000" dirty="0" err="1" smtClean="0">
                <a:latin typeface="+mn-lt"/>
              </a:rPr>
              <a:t>k</a:t>
            </a:r>
            <a:endParaRPr lang="en-GB" sz="2800" baseline="-25000" dirty="0" smtClean="0">
              <a:latin typeface="+mn-lt"/>
            </a:endParaRPr>
          </a:p>
          <a:p>
            <a:pPr>
              <a:buFont typeface="Arial" pitchFamily="34" charset="0"/>
              <a:buChar char="•"/>
              <a:tabLst>
                <a:tab pos="1249363" algn="l"/>
              </a:tabLst>
              <a:defRPr/>
            </a:pPr>
            <a:r>
              <a:rPr lang="en-GB" sz="2800" baseline="-25000" dirty="0" smtClean="0"/>
              <a:t> </a:t>
            </a:r>
            <a:r>
              <a:rPr lang="en-GB" sz="2800" dirty="0" smtClean="0">
                <a:latin typeface="+mn-lt"/>
              </a:rPr>
              <a:t>L </a:t>
            </a:r>
            <a:r>
              <a:rPr lang="en-GB" sz="2800" dirty="0">
                <a:latin typeface="+mn-lt"/>
              </a:rPr>
              <a:t>is the total no. of possible gray levels in the image</a:t>
            </a:r>
          </a:p>
        </p:txBody>
      </p:sp>
      <p:sp>
        <p:nvSpPr>
          <p:cNvPr id="5" name="Title 1"/>
          <p:cNvSpPr>
            <a:spLocks noGrp="1"/>
          </p:cNvSpPr>
          <p:nvPr>
            <p:ph type="title"/>
          </p:nvPr>
        </p:nvSpPr>
        <p:spPr>
          <a:xfrm>
            <a:off x="612648" y="228600"/>
            <a:ext cx="8153400" cy="990600"/>
          </a:xfrm>
        </p:spPr>
        <p:txBody>
          <a:bodyPr/>
          <a:lstStyle/>
          <a:p>
            <a:r>
              <a:rPr lang="en-US" b="1" dirty="0" smtClean="0">
                <a:solidFill>
                  <a:srgbClr val="003399"/>
                </a:solidFill>
              </a:rPr>
              <a:t>Histogram Equalization …</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533400" y="1676400"/>
            <a:ext cx="7929563" cy="523875"/>
          </a:xfrm>
          <a:prstGeom prst="rect">
            <a:avLst/>
          </a:prstGeom>
          <a:noFill/>
          <a:ln w="9525">
            <a:noFill/>
            <a:miter lim="800000"/>
            <a:headEnd/>
            <a:tailEnd/>
          </a:ln>
        </p:spPr>
        <p:txBody>
          <a:bodyPr>
            <a:spAutoFit/>
          </a:bodyPr>
          <a:lstStyle/>
          <a:p>
            <a:r>
              <a:rPr lang="en-GB" sz="2800" dirty="0"/>
              <a:t>The discrete transformation function is given by:</a:t>
            </a:r>
          </a:p>
        </p:txBody>
      </p:sp>
      <p:pic>
        <p:nvPicPr>
          <p:cNvPr id="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5984" y="2362200"/>
            <a:ext cx="3957641" cy="1133475"/>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3"/>
          <p:cNvSpPr>
            <a:spLocks noChangeArrowheads="1"/>
          </p:cNvSpPr>
          <p:nvPr/>
        </p:nvSpPr>
        <p:spPr bwMode="auto">
          <a:xfrm>
            <a:off x="0" y="846137"/>
            <a:ext cx="9144000" cy="0"/>
          </a:xfrm>
          <a:prstGeom prst="rect">
            <a:avLst/>
          </a:prstGeom>
          <a:noFill/>
          <a:ln w="9525">
            <a:noFill/>
            <a:miter lim="800000"/>
            <a:headEnd/>
            <a:tailEnd/>
          </a:ln>
        </p:spPr>
        <p:txBody>
          <a:bodyPr wrap="none" anchor="ctr">
            <a:spAutoFit/>
          </a:bodyPr>
          <a:lstStyle/>
          <a:p>
            <a:endParaRPr lang="en-GB"/>
          </a:p>
        </p:txBody>
      </p:sp>
      <p:pic>
        <p:nvPicPr>
          <p:cNvPr id="13"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5984" y="3703633"/>
            <a:ext cx="4339232" cy="1133475"/>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304800" y="5041900"/>
            <a:ext cx="8429625" cy="1816100"/>
          </a:xfrm>
          <a:prstGeom prst="rect">
            <a:avLst/>
          </a:prstGeom>
          <a:noFill/>
        </p:spPr>
        <p:txBody>
          <a:bodyPr>
            <a:spAutoFit/>
          </a:bodyPr>
          <a:lstStyle/>
          <a:p>
            <a:pPr algn="just">
              <a:defRPr/>
            </a:pPr>
            <a:r>
              <a:rPr lang="en-GB" sz="2800" dirty="0">
                <a:solidFill>
                  <a:srgbClr val="003399"/>
                </a:solidFill>
                <a:latin typeface="+mn-lt"/>
              </a:rPr>
              <a:t>The o/p image is obtained by mapping each pixel with level </a:t>
            </a:r>
            <a:r>
              <a:rPr lang="en-GB" sz="2800" dirty="0" err="1">
                <a:solidFill>
                  <a:srgbClr val="003399"/>
                </a:solidFill>
                <a:latin typeface="+mn-lt"/>
              </a:rPr>
              <a:t>r</a:t>
            </a:r>
            <a:r>
              <a:rPr lang="en-GB" sz="2800" baseline="-25000" dirty="0" err="1">
                <a:solidFill>
                  <a:srgbClr val="003399"/>
                </a:solidFill>
                <a:latin typeface="+mn-lt"/>
              </a:rPr>
              <a:t>k</a:t>
            </a:r>
            <a:r>
              <a:rPr lang="en-GB" sz="2800" dirty="0">
                <a:solidFill>
                  <a:srgbClr val="003399"/>
                </a:solidFill>
                <a:latin typeface="+mn-lt"/>
              </a:rPr>
              <a:t> in the </a:t>
            </a:r>
            <a:r>
              <a:rPr lang="en-GB" sz="2800" dirty="0" err="1">
                <a:solidFill>
                  <a:srgbClr val="003399"/>
                </a:solidFill>
                <a:latin typeface="+mn-lt"/>
              </a:rPr>
              <a:t>i</a:t>
            </a:r>
            <a:r>
              <a:rPr lang="en-GB" sz="2800" dirty="0">
                <a:solidFill>
                  <a:srgbClr val="003399"/>
                </a:solidFill>
                <a:latin typeface="+mn-lt"/>
              </a:rPr>
              <a:t>/p image into a corresponding pixel with level </a:t>
            </a:r>
            <a:r>
              <a:rPr lang="en-GB" sz="2800" dirty="0" err="1">
                <a:solidFill>
                  <a:srgbClr val="003399"/>
                </a:solidFill>
                <a:latin typeface="+mn-lt"/>
              </a:rPr>
              <a:t>s</a:t>
            </a:r>
            <a:r>
              <a:rPr lang="en-GB" sz="2800" baseline="-25000" dirty="0" err="1">
                <a:solidFill>
                  <a:srgbClr val="003399"/>
                </a:solidFill>
                <a:latin typeface="+mn-lt"/>
              </a:rPr>
              <a:t>k</a:t>
            </a:r>
            <a:r>
              <a:rPr lang="en-GB" sz="2800" dirty="0">
                <a:solidFill>
                  <a:srgbClr val="003399"/>
                </a:solidFill>
                <a:latin typeface="+mn-lt"/>
              </a:rPr>
              <a:t> in the o/p image with the help of the above equation.</a:t>
            </a:r>
          </a:p>
        </p:txBody>
      </p:sp>
      <p:sp>
        <p:nvSpPr>
          <p:cNvPr id="15" name="Title 1"/>
          <p:cNvSpPr>
            <a:spLocks noGrp="1"/>
          </p:cNvSpPr>
          <p:nvPr>
            <p:ph type="title"/>
          </p:nvPr>
        </p:nvSpPr>
        <p:spPr>
          <a:xfrm>
            <a:off x="612648" y="228600"/>
            <a:ext cx="8153400" cy="990600"/>
          </a:xfrm>
        </p:spPr>
        <p:txBody>
          <a:bodyPr/>
          <a:lstStyle/>
          <a:p>
            <a:r>
              <a:rPr lang="en-US" b="1" dirty="0" smtClean="0">
                <a:solidFill>
                  <a:srgbClr val="003399"/>
                </a:solidFill>
              </a:rPr>
              <a:t>Histogram Equalization …</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9"/>
          <p:cNvGrpSpPr>
            <a:grpSpLocks/>
          </p:cNvGrpSpPr>
          <p:nvPr/>
        </p:nvGrpSpPr>
        <p:grpSpPr bwMode="auto">
          <a:xfrm>
            <a:off x="785813" y="2271713"/>
            <a:ext cx="7358062" cy="3214687"/>
            <a:chOff x="1285852" y="2071678"/>
            <a:chExt cx="7358114" cy="3214710"/>
          </a:xfrm>
        </p:grpSpPr>
        <p:sp>
          <p:nvSpPr>
            <p:cNvPr id="7" name="Rounded Rectangle 6"/>
            <p:cNvSpPr/>
            <p:nvPr/>
          </p:nvSpPr>
          <p:spPr>
            <a:xfrm>
              <a:off x="1285852" y="2071678"/>
              <a:ext cx="7358114" cy="321471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pSp>
          <p:nvGrpSpPr>
            <p:cNvPr id="8" name="Group 8"/>
            <p:cNvGrpSpPr>
              <a:grpSpLocks/>
            </p:cNvGrpSpPr>
            <p:nvPr/>
          </p:nvGrpSpPr>
          <p:grpSpPr bwMode="auto">
            <a:xfrm>
              <a:off x="1357290" y="2214554"/>
              <a:ext cx="6978650" cy="2611438"/>
              <a:chOff x="1357290" y="2214554"/>
              <a:chExt cx="6978650" cy="2611438"/>
            </a:xfrm>
          </p:grpSpPr>
          <p:graphicFrame>
            <p:nvGraphicFramePr>
              <p:cNvPr id="9" name="Object 2"/>
              <p:cNvGraphicFramePr>
                <a:graphicFrameLocks noChangeAspect="1"/>
              </p:cNvGraphicFramePr>
              <p:nvPr/>
            </p:nvGraphicFramePr>
            <p:xfrm>
              <a:off x="1357290" y="2214554"/>
              <a:ext cx="4095750" cy="1577975"/>
            </p:xfrm>
            <a:graphic>
              <a:graphicData uri="http://schemas.openxmlformats.org/presentationml/2006/ole">
                <p:oleObj spid="_x0000_s126978" name="Equation" r:id="rId3" imgW="1714320" imgH="660240" progId="">
                  <p:embed/>
                </p:oleObj>
              </a:graphicData>
            </a:graphic>
          </p:graphicFrame>
          <p:graphicFrame>
            <p:nvGraphicFramePr>
              <p:cNvPr id="10" name="Object 3"/>
              <p:cNvGraphicFramePr>
                <a:graphicFrameLocks noChangeAspect="1"/>
              </p:cNvGraphicFramePr>
              <p:nvPr/>
            </p:nvGraphicFramePr>
            <p:xfrm>
              <a:off x="1717653" y="3748079"/>
              <a:ext cx="6618287" cy="1077913"/>
            </p:xfrm>
            <a:graphic>
              <a:graphicData uri="http://schemas.openxmlformats.org/presentationml/2006/ole">
                <p:oleObj spid="_x0000_s126979" name="Equation" r:id="rId4" imgW="2806560" imgH="457200" progId="">
                  <p:embed/>
                </p:oleObj>
              </a:graphicData>
            </a:graphic>
          </p:graphicFrame>
        </p:grpSp>
      </p:grpSp>
      <p:sp>
        <p:nvSpPr>
          <p:cNvPr id="12" name="TextBox 11"/>
          <p:cNvSpPr txBox="1">
            <a:spLocks noChangeArrowheads="1"/>
          </p:cNvSpPr>
          <p:nvPr/>
        </p:nvSpPr>
        <p:spPr bwMode="auto">
          <a:xfrm>
            <a:off x="1000125" y="5537200"/>
            <a:ext cx="6572250" cy="1016000"/>
          </a:xfrm>
          <a:prstGeom prst="rect">
            <a:avLst/>
          </a:prstGeom>
          <a:noFill/>
          <a:ln w="9525">
            <a:noFill/>
            <a:miter lim="800000"/>
            <a:headEnd/>
            <a:tailEnd/>
          </a:ln>
        </p:spPr>
        <p:txBody>
          <a:bodyPr>
            <a:spAutoFit/>
          </a:bodyPr>
          <a:lstStyle/>
          <a:p>
            <a:r>
              <a:rPr lang="en-GB" sz="2000" dirty="0"/>
              <a:t>M – no. of rows</a:t>
            </a:r>
          </a:p>
          <a:p>
            <a:r>
              <a:rPr lang="en-GB" sz="2000" dirty="0"/>
              <a:t>N – no. of columns</a:t>
            </a:r>
          </a:p>
          <a:p>
            <a:r>
              <a:rPr lang="en-GB" sz="2000" dirty="0"/>
              <a:t>MN – total no. of pixels in the image</a:t>
            </a:r>
          </a:p>
        </p:txBody>
      </p:sp>
      <p:sp>
        <p:nvSpPr>
          <p:cNvPr id="11" name="Rectangle 10"/>
          <p:cNvSpPr/>
          <p:nvPr/>
        </p:nvSpPr>
        <p:spPr>
          <a:xfrm>
            <a:off x="0" y="1671935"/>
            <a:ext cx="8915400" cy="430887"/>
          </a:xfrm>
          <a:prstGeom prst="rect">
            <a:avLst/>
          </a:prstGeom>
        </p:spPr>
        <p:txBody>
          <a:bodyPr wrap="square">
            <a:spAutoFit/>
          </a:bodyPr>
          <a:lstStyle/>
          <a:p>
            <a:pPr algn="ctr"/>
            <a:r>
              <a:rPr lang="en-GB" sz="2200" b="1" dirty="0" smtClean="0"/>
              <a:t>The following equations bring back the gray levels in the range [0, L-1]</a:t>
            </a:r>
            <a:endParaRPr lang="en-GB" sz="2200" b="1" dirty="0"/>
          </a:p>
        </p:txBody>
      </p:sp>
      <p:sp>
        <p:nvSpPr>
          <p:cNvPr id="15" name="Title 1"/>
          <p:cNvSpPr>
            <a:spLocks noGrp="1"/>
          </p:cNvSpPr>
          <p:nvPr>
            <p:ph type="title"/>
          </p:nvPr>
        </p:nvSpPr>
        <p:spPr>
          <a:xfrm>
            <a:off x="612648" y="228600"/>
            <a:ext cx="8153400" cy="990600"/>
          </a:xfrm>
        </p:spPr>
        <p:txBody>
          <a:bodyPr/>
          <a:lstStyle/>
          <a:p>
            <a:r>
              <a:rPr lang="en-US" b="1" dirty="0" smtClean="0">
                <a:solidFill>
                  <a:srgbClr val="003399"/>
                </a:solidFill>
              </a:rPr>
              <a:t>Histogram Equalization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
          <p:cNvSpPr txBox="1">
            <a:spLocks noChangeArrowheads="1"/>
          </p:cNvSpPr>
          <p:nvPr/>
        </p:nvSpPr>
        <p:spPr bwMode="auto">
          <a:xfrm>
            <a:off x="457200" y="1478340"/>
            <a:ext cx="8305800" cy="1569660"/>
          </a:xfrm>
          <a:prstGeom prst="rect">
            <a:avLst/>
          </a:prstGeom>
          <a:noFill/>
          <a:ln w="9525">
            <a:noFill/>
            <a:miter lim="800000"/>
            <a:headEnd/>
            <a:tailEnd/>
          </a:ln>
          <a:effectLst/>
        </p:spPr>
        <p:txBody>
          <a:bodyPr wrap="square">
            <a:spAutoFit/>
          </a:bodyPr>
          <a:lstStyle/>
          <a:p>
            <a:pPr>
              <a:defRPr/>
            </a:pPr>
            <a:r>
              <a:rPr lang="en-US" sz="2400" dirty="0">
                <a:latin typeface="+mn-lt"/>
              </a:rPr>
              <a:t>Suppose that a 3-bit image (L=8) of size 64 × 64 pixels (MN = 4096) has the intensity distribution shown in following table. </a:t>
            </a:r>
          </a:p>
          <a:p>
            <a:pPr>
              <a:defRPr/>
            </a:pPr>
            <a:r>
              <a:rPr lang="en-US" sz="2400" dirty="0">
                <a:latin typeface="+mn-lt"/>
              </a:rPr>
              <a:t>Get the histogram equalization transformation function and give the </a:t>
            </a:r>
            <a:r>
              <a:rPr lang="en-US" sz="2400" dirty="0" err="1">
                <a:latin typeface="+mn-lt"/>
              </a:rPr>
              <a:t>p</a:t>
            </a:r>
            <a:r>
              <a:rPr lang="en-US" sz="2400" baseline="-25000" dirty="0" err="1">
                <a:latin typeface="+mn-lt"/>
              </a:rPr>
              <a:t>s</a:t>
            </a:r>
            <a:r>
              <a:rPr lang="en-US" sz="2400" dirty="0">
                <a:latin typeface="+mn-lt"/>
              </a:rPr>
              <a:t>(s</a:t>
            </a:r>
            <a:r>
              <a:rPr lang="en-US" sz="2400" baseline="-25000" dirty="0">
                <a:latin typeface="+mn-lt"/>
              </a:rPr>
              <a:t>k</a:t>
            </a:r>
            <a:r>
              <a:rPr lang="en-US" sz="2400" dirty="0">
                <a:latin typeface="+mn-lt"/>
              </a:rPr>
              <a:t>) for each s</a:t>
            </a:r>
            <a:r>
              <a:rPr lang="en-US" sz="2400" baseline="-25000" dirty="0">
                <a:latin typeface="+mn-lt"/>
              </a:rPr>
              <a:t>k</a:t>
            </a:r>
            <a:r>
              <a:rPr lang="en-US" sz="2400" dirty="0">
                <a:latin typeface="+mn-lt"/>
              </a:rPr>
              <a:t>.</a:t>
            </a:r>
          </a:p>
        </p:txBody>
      </p:sp>
      <p:pic>
        <p:nvPicPr>
          <p:cNvPr id="6" name="Picture 12"/>
          <p:cNvPicPr>
            <a:picLocks noChangeAspect="1" noChangeArrowheads="1"/>
          </p:cNvPicPr>
          <p:nvPr/>
        </p:nvPicPr>
        <p:blipFill>
          <a:blip r:embed="rId2" cstate="print"/>
          <a:srcRect/>
          <a:stretch>
            <a:fillRect/>
          </a:stretch>
        </p:blipFill>
        <p:spPr bwMode="auto">
          <a:xfrm>
            <a:off x="1785918" y="3357538"/>
            <a:ext cx="4908879" cy="3500462"/>
          </a:xfrm>
          <a:prstGeom prst="rect">
            <a:avLst/>
          </a:prstGeom>
          <a:noFill/>
          <a:ln w="9525">
            <a:noFill/>
            <a:miter lim="800000"/>
            <a:headEnd/>
            <a:tailEnd/>
          </a:ln>
        </p:spPr>
      </p:pic>
      <p:sp>
        <p:nvSpPr>
          <p:cNvPr id="7" name="Rectangle 2"/>
          <p:cNvSpPr>
            <a:spLocks noGrp="1" noChangeArrowheads="1"/>
          </p:cNvSpPr>
          <p:nvPr>
            <p:ph type="title"/>
          </p:nvPr>
        </p:nvSpPr>
        <p:spPr>
          <a:xfrm>
            <a:off x="457200" y="152400"/>
            <a:ext cx="8229600" cy="9144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38200" y="1600199"/>
          <a:ext cx="7696200" cy="5024475"/>
        </p:xfrm>
        <a:graphic>
          <a:graphicData uri="http://schemas.openxmlformats.org/drawingml/2006/table">
            <a:tbl>
              <a:tblPr>
                <a:tableStyleId>{08FB837D-C827-4EFA-A057-4D05807E0F7C}</a:tableStyleId>
              </a:tblPr>
              <a:tblGrid>
                <a:gridCol w="1241279"/>
                <a:gridCol w="1090822"/>
                <a:gridCol w="1147243"/>
                <a:gridCol w="902749"/>
                <a:gridCol w="1147243"/>
                <a:gridCol w="2166864"/>
              </a:tblGrid>
              <a:tr h="1171395">
                <a:tc>
                  <a:txBody>
                    <a:bodyPr/>
                    <a:lstStyle/>
                    <a:p>
                      <a:pPr algn="ctr" fontAlgn="ctr"/>
                      <a:r>
                        <a:rPr lang="en-US" sz="2000" b="1" u="none" strike="noStrike" dirty="0">
                          <a:solidFill>
                            <a:srgbClr val="003399"/>
                          </a:solidFill>
                        </a:rPr>
                        <a:t>I/p </a:t>
                      </a:r>
                      <a:br>
                        <a:rPr lang="en-US" sz="2000" b="1" u="none" strike="noStrike" dirty="0">
                          <a:solidFill>
                            <a:srgbClr val="003399"/>
                          </a:solidFill>
                        </a:rPr>
                      </a:br>
                      <a:r>
                        <a:rPr lang="en-US" sz="2000" b="1" u="none" strike="noStrike" dirty="0">
                          <a:solidFill>
                            <a:srgbClr val="003399"/>
                          </a:solidFill>
                        </a:rPr>
                        <a:t>Gray Level</a:t>
                      </a:r>
                      <a:br>
                        <a:rPr lang="en-US" sz="2000" b="1" u="none" strike="noStrike" dirty="0">
                          <a:solidFill>
                            <a:srgbClr val="003399"/>
                          </a:solidFill>
                        </a:rPr>
                      </a:br>
                      <a:r>
                        <a:rPr lang="en-US" sz="2000" b="1" u="none" strike="noStrike" dirty="0">
                          <a:solidFill>
                            <a:srgbClr val="003399"/>
                          </a:solidFill>
                        </a:rPr>
                        <a:t>(</a:t>
                      </a:r>
                      <a:r>
                        <a:rPr lang="en-US" sz="2000" b="1" u="none" strike="noStrike" dirty="0" err="1" smtClean="0">
                          <a:solidFill>
                            <a:srgbClr val="003399"/>
                          </a:solidFill>
                        </a:rPr>
                        <a:t>r</a:t>
                      </a:r>
                      <a:r>
                        <a:rPr lang="en-US" sz="2000" b="1" u="none" strike="noStrike" baseline="-25000" dirty="0" err="1" smtClean="0">
                          <a:solidFill>
                            <a:srgbClr val="003399"/>
                          </a:solidFill>
                        </a:rPr>
                        <a:t>k</a:t>
                      </a:r>
                      <a:r>
                        <a:rPr lang="en-US" sz="2000" b="1" u="none" strike="noStrike" dirty="0" smtClean="0">
                          <a:solidFill>
                            <a:srgbClr val="003399"/>
                          </a:solidFill>
                        </a:rPr>
                        <a:t>) </a:t>
                      </a:r>
                      <a:endParaRPr lang="en-US" sz="2000" b="1" i="0" u="none" strike="noStrike" dirty="0">
                        <a:solidFill>
                          <a:srgbClr val="003399"/>
                        </a:solidFill>
                        <a:latin typeface="Calibri"/>
                      </a:endParaRPr>
                    </a:p>
                  </a:txBody>
                  <a:tcPr marL="9525" marR="9525" marT="9525" marB="0" anchor="ctr"/>
                </a:tc>
                <a:tc>
                  <a:txBody>
                    <a:bodyPr/>
                    <a:lstStyle/>
                    <a:p>
                      <a:pPr algn="ctr" fontAlgn="ctr"/>
                      <a:r>
                        <a:rPr lang="en-US" sz="2000" b="1" u="none" strike="noStrike" dirty="0">
                          <a:solidFill>
                            <a:srgbClr val="003399"/>
                          </a:solidFill>
                        </a:rPr>
                        <a:t>no. of pixels</a:t>
                      </a:r>
                      <a:br>
                        <a:rPr lang="en-US" sz="2000" b="1" u="none" strike="noStrike" dirty="0">
                          <a:solidFill>
                            <a:srgbClr val="003399"/>
                          </a:solidFill>
                        </a:rPr>
                      </a:br>
                      <a:r>
                        <a:rPr lang="en-US" sz="2000" b="1" u="none" strike="noStrike" dirty="0">
                          <a:solidFill>
                            <a:srgbClr val="003399"/>
                          </a:solidFill>
                        </a:rPr>
                        <a:t>(</a:t>
                      </a:r>
                      <a:r>
                        <a:rPr lang="en-US" sz="2000" b="1" u="none" strike="noStrike" dirty="0" err="1">
                          <a:solidFill>
                            <a:srgbClr val="003399"/>
                          </a:solidFill>
                        </a:rPr>
                        <a:t>n</a:t>
                      </a:r>
                      <a:r>
                        <a:rPr lang="en-US" sz="2000" b="1" u="none" strike="noStrike" baseline="-25000" dirty="0" err="1">
                          <a:solidFill>
                            <a:srgbClr val="003399"/>
                          </a:solidFill>
                        </a:rPr>
                        <a:t>k</a:t>
                      </a:r>
                      <a:r>
                        <a:rPr lang="en-US" sz="2000" b="1" u="none" strike="noStrike" dirty="0">
                          <a:solidFill>
                            <a:srgbClr val="003399"/>
                          </a:solidFill>
                        </a:rPr>
                        <a:t>)</a:t>
                      </a:r>
                      <a:endParaRPr lang="en-US" sz="2000" b="1" i="0" u="none" strike="noStrike" dirty="0">
                        <a:solidFill>
                          <a:srgbClr val="003399"/>
                        </a:solidFill>
                        <a:latin typeface="Calibri"/>
                      </a:endParaRPr>
                    </a:p>
                  </a:txBody>
                  <a:tcPr marL="9525" marR="9525" marT="9525" marB="0" anchor="ctr"/>
                </a:tc>
                <a:tc>
                  <a:txBody>
                    <a:bodyPr/>
                    <a:lstStyle/>
                    <a:p>
                      <a:pPr algn="ctr" fontAlgn="ctr"/>
                      <a:r>
                        <a:rPr lang="en-US" sz="2000" b="1" i="0" u="none" strike="noStrike" dirty="0">
                          <a:solidFill>
                            <a:srgbClr val="003399"/>
                          </a:solidFill>
                          <a:latin typeface="+mn-lt"/>
                        </a:rPr>
                        <a:t>p(</a:t>
                      </a:r>
                      <a:r>
                        <a:rPr lang="en-US" sz="2000" b="1" i="0" u="none" strike="noStrike" dirty="0" err="1">
                          <a:solidFill>
                            <a:srgbClr val="003399"/>
                          </a:solidFill>
                          <a:latin typeface="+mn-lt"/>
                        </a:rPr>
                        <a:t>r</a:t>
                      </a:r>
                      <a:r>
                        <a:rPr lang="en-US" sz="2000" b="1" i="0" u="none" strike="noStrike" baseline="-25000" dirty="0" err="1">
                          <a:solidFill>
                            <a:srgbClr val="003399"/>
                          </a:solidFill>
                          <a:latin typeface="+mn-lt"/>
                        </a:rPr>
                        <a:t>k</a:t>
                      </a:r>
                      <a:r>
                        <a:rPr lang="en-US" sz="2000" b="1" i="0" u="none" strike="noStrike" dirty="0">
                          <a:solidFill>
                            <a:srgbClr val="003399"/>
                          </a:solidFill>
                          <a:latin typeface="+mn-lt"/>
                        </a:rPr>
                        <a:t>) = </a:t>
                      </a:r>
                      <a:r>
                        <a:rPr lang="en-US" sz="2000" b="1" i="0" u="none" strike="noStrike" dirty="0" err="1">
                          <a:solidFill>
                            <a:srgbClr val="003399"/>
                          </a:solidFill>
                          <a:latin typeface="+mn-lt"/>
                        </a:rPr>
                        <a:t>n</a:t>
                      </a:r>
                      <a:r>
                        <a:rPr lang="en-US" sz="2000" b="1" i="0" u="none" strike="noStrike" baseline="-25000" dirty="0" err="1">
                          <a:solidFill>
                            <a:srgbClr val="003399"/>
                          </a:solidFill>
                          <a:latin typeface="+mn-lt"/>
                        </a:rPr>
                        <a:t>k</a:t>
                      </a:r>
                      <a:r>
                        <a:rPr lang="en-US" sz="2000" b="1" i="0" u="none" strike="noStrike" dirty="0">
                          <a:solidFill>
                            <a:srgbClr val="003399"/>
                          </a:solidFill>
                          <a:latin typeface="+mn-lt"/>
                        </a:rPr>
                        <a:t>/MN</a:t>
                      </a:r>
                    </a:p>
                  </a:txBody>
                  <a:tcPr marL="0" marR="0" marT="0" marB="0" anchor="ctr"/>
                </a:tc>
                <a:tc>
                  <a:txBody>
                    <a:bodyPr/>
                    <a:lstStyle/>
                    <a:p>
                      <a:pPr algn="ctr" fontAlgn="ctr"/>
                      <a:r>
                        <a:rPr lang="el-GR" sz="2000" b="1" u="none" strike="noStrike" dirty="0">
                          <a:solidFill>
                            <a:srgbClr val="003399"/>
                          </a:solidFill>
                        </a:rPr>
                        <a:t>Σ</a:t>
                      </a:r>
                      <a:endParaRPr lang="el-GR" sz="2000" b="1" i="0" u="none" strike="noStrike" dirty="0">
                        <a:solidFill>
                          <a:srgbClr val="003399"/>
                        </a:solidFill>
                        <a:latin typeface="Calibri"/>
                      </a:endParaRPr>
                    </a:p>
                  </a:txBody>
                  <a:tcPr marL="9525" marR="9525" marT="9525" marB="0" anchor="ctr"/>
                </a:tc>
                <a:tc>
                  <a:txBody>
                    <a:bodyPr/>
                    <a:lstStyle/>
                    <a:p>
                      <a:pPr algn="ctr" fontAlgn="ctr"/>
                      <a:r>
                        <a:rPr lang="en-US" sz="2000" b="1" u="none" strike="noStrike" dirty="0">
                          <a:solidFill>
                            <a:srgbClr val="003399"/>
                          </a:solidFill>
                        </a:rPr>
                        <a:t>(L-1)</a:t>
                      </a:r>
                      <a:r>
                        <a:rPr lang="el-GR" sz="2000" b="1" u="none" strike="noStrike" dirty="0">
                          <a:solidFill>
                            <a:srgbClr val="003399"/>
                          </a:solidFill>
                        </a:rPr>
                        <a:t>Σ</a:t>
                      </a:r>
                      <a:endParaRPr lang="el-GR" sz="2000" b="1" i="0" u="none" strike="noStrike" dirty="0">
                        <a:solidFill>
                          <a:srgbClr val="003399"/>
                        </a:solidFill>
                        <a:latin typeface="Calibri"/>
                      </a:endParaRPr>
                    </a:p>
                  </a:txBody>
                  <a:tcPr marL="9525" marR="9525" marT="9525" marB="0" anchor="ctr"/>
                </a:tc>
                <a:tc>
                  <a:txBody>
                    <a:bodyPr/>
                    <a:lstStyle/>
                    <a:p>
                      <a:pPr algn="ctr" fontAlgn="ctr"/>
                      <a:r>
                        <a:rPr lang="en-US" sz="2000" b="1" u="none" strike="noStrike" dirty="0">
                          <a:solidFill>
                            <a:srgbClr val="003399"/>
                          </a:solidFill>
                        </a:rPr>
                        <a:t>O/p </a:t>
                      </a:r>
                      <a:br>
                        <a:rPr lang="en-US" sz="2000" b="1" u="none" strike="noStrike" dirty="0">
                          <a:solidFill>
                            <a:srgbClr val="003399"/>
                          </a:solidFill>
                        </a:rPr>
                      </a:br>
                      <a:r>
                        <a:rPr lang="en-US" sz="2000" b="1" u="none" strike="noStrike" dirty="0">
                          <a:solidFill>
                            <a:srgbClr val="003399"/>
                          </a:solidFill>
                        </a:rPr>
                        <a:t>Gray Level</a:t>
                      </a:r>
                      <a:br>
                        <a:rPr lang="en-US" sz="2000" b="1" u="none" strike="noStrike" dirty="0">
                          <a:solidFill>
                            <a:srgbClr val="003399"/>
                          </a:solidFill>
                        </a:rPr>
                      </a:br>
                      <a:r>
                        <a:rPr lang="en-US" sz="2000" b="1" u="none" strike="noStrike" dirty="0">
                          <a:solidFill>
                            <a:srgbClr val="003399"/>
                          </a:solidFill>
                        </a:rPr>
                        <a:t>(s)</a:t>
                      </a:r>
                      <a:endParaRPr lang="en-US" sz="2000" b="1" i="0" u="none" strike="noStrike" dirty="0">
                        <a:solidFill>
                          <a:srgbClr val="003399"/>
                        </a:solidFill>
                        <a:latin typeface="Calibri"/>
                      </a:endParaRPr>
                    </a:p>
                  </a:txBody>
                  <a:tcPr marL="9525" marR="9525" marT="9525" marB="0" anchor="ctr"/>
                </a:tc>
              </a:tr>
              <a:tr h="479921">
                <a:tc>
                  <a:txBody>
                    <a:bodyPr/>
                    <a:lstStyle/>
                    <a:p>
                      <a:pPr algn="ctr" fontAlgn="ctr"/>
                      <a:r>
                        <a:rPr lang="en-US" sz="2000" b="1" u="none" strike="noStrike"/>
                        <a:t>0</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790</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0.19</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0.19</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1.33</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a:t>1</a:t>
                      </a:r>
                      <a:endParaRPr lang="en-US" sz="2000" b="1" i="0" u="none" strike="noStrike">
                        <a:solidFill>
                          <a:srgbClr val="000000"/>
                        </a:solidFill>
                        <a:latin typeface="Calibri"/>
                      </a:endParaRPr>
                    </a:p>
                  </a:txBody>
                  <a:tcPr marL="9525" marR="9525" marT="9525" marB="0" anchor="ctr"/>
                </a:tc>
              </a:tr>
              <a:tr h="479921">
                <a:tc>
                  <a:txBody>
                    <a:bodyPr/>
                    <a:lstStyle/>
                    <a:p>
                      <a:pPr algn="ctr" fontAlgn="ctr"/>
                      <a:r>
                        <a:rPr lang="en-US" sz="2000" b="1" u="none" strike="noStrike"/>
                        <a:t>1</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1023</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0.25</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0.44</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3.08</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a:t>3</a:t>
                      </a:r>
                      <a:endParaRPr lang="en-US" sz="2000" b="1" i="0" u="none" strike="noStrike">
                        <a:solidFill>
                          <a:srgbClr val="000000"/>
                        </a:solidFill>
                        <a:latin typeface="Calibri"/>
                      </a:endParaRPr>
                    </a:p>
                  </a:txBody>
                  <a:tcPr marL="9525" marR="9525" marT="9525" marB="0" anchor="ctr"/>
                </a:tc>
              </a:tr>
              <a:tr h="479921">
                <a:tc>
                  <a:txBody>
                    <a:bodyPr/>
                    <a:lstStyle/>
                    <a:p>
                      <a:pPr algn="ctr" fontAlgn="ctr"/>
                      <a:r>
                        <a:rPr lang="en-US" sz="2000" b="1" u="none" strike="noStrike"/>
                        <a:t>2</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850</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0.21</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0.65</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4.55</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a:t>5</a:t>
                      </a:r>
                      <a:endParaRPr lang="en-US" sz="2000" b="1" i="0" u="none" strike="noStrike">
                        <a:solidFill>
                          <a:srgbClr val="000000"/>
                        </a:solidFill>
                        <a:latin typeface="Calibri"/>
                      </a:endParaRPr>
                    </a:p>
                  </a:txBody>
                  <a:tcPr marL="9525" marR="9525" marT="9525" marB="0" anchor="ctr"/>
                </a:tc>
              </a:tr>
              <a:tr h="479921">
                <a:tc>
                  <a:txBody>
                    <a:bodyPr/>
                    <a:lstStyle/>
                    <a:p>
                      <a:pPr algn="ctr" fontAlgn="ctr"/>
                      <a:r>
                        <a:rPr lang="en-US" sz="2000" b="1" u="none" strike="noStrike"/>
                        <a:t>3</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656</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0.16</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0.81</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5.67</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6</a:t>
                      </a:r>
                      <a:endParaRPr lang="en-US" sz="2000" b="1" i="0" u="none" strike="noStrike" dirty="0">
                        <a:solidFill>
                          <a:srgbClr val="000000"/>
                        </a:solidFill>
                        <a:latin typeface="Calibri"/>
                      </a:endParaRPr>
                    </a:p>
                  </a:txBody>
                  <a:tcPr marL="9525" marR="9525" marT="9525" marB="0" anchor="ctr"/>
                </a:tc>
              </a:tr>
              <a:tr h="479921">
                <a:tc>
                  <a:txBody>
                    <a:bodyPr/>
                    <a:lstStyle/>
                    <a:p>
                      <a:pPr algn="ctr" fontAlgn="ctr"/>
                      <a:r>
                        <a:rPr lang="en-US" sz="2000" b="1" u="none" strike="noStrike"/>
                        <a:t>4</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329</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0.08</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0.89</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6.23</a:t>
                      </a:r>
                      <a:endParaRPr lang="en-US" sz="2000" b="1" i="0" u="none" strike="noStrike" dirty="0">
                        <a:solidFill>
                          <a:srgbClr val="000000"/>
                        </a:solidFill>
                        <a:latin typeface="Calibri"/>
                      </a:endParaRPr>
                    </a:p>
                  </a:txBody>
                  <a:tcPr marL="9525" marR="9525" marT="9525" marB="0" anchor="ctr"/>
                </a:tc>
                <a:tc>
                  <a:txBody>
                    <a:bodyPr/>
                    <a:lstStyle/>
                    <a:p>
                      <a:pPr algn="ctr" fontAlgn="ctr"/>
                      <a:r>
                        <a:rPr lang="en-US" sz="2000" b="1" u="none" strike="noStrike" dirty="0"/>
                        <a:t>6</a:t>
                      </a:r>
                      <a:endParaRPr lang="en-US" sz="2000" b="1" i="0" u="none" strike="noStrike" dirty="0">
                        <a:solidFill>
                          <a:srgbClr val="000000"/>
                        </a:solidFill>
                        <a:latin typeface="Calibri"/>
                      </a:endParaRPr>
                    </a:p>
                  </a:txBody>
                  <a:tcPr marL="9525" marR="9525" marT="9525" marB="0" anchor="ctr"/>
                </a:tc>
              </a:tr>
              <a:tr h="479921">
                <a:tc>
                  <a:txBody>
                    <a:bodyPr/>
                    <a:lstStyle/>
                    <a:p>
                      <a:pPr algn="ctr" fontAlgn="ctr"/>
                      <a:r>
                        <a:rPr lang="en-US" sz="2000" b="1" u="none" strike="noStrike"/>
                        <a:t>5</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245</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0.06</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0.95</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6.65</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7</a:t>
                      </a:r>
                      <a:endParaRPr lang="en-US" sz="2000" b="1" i="0" u="none" strike="noStrike" dirty="0">
                        <a:solidFill>
                          <a:srgbClr val="000000"/>
                        </a:solidFill>
                        <a:latin typeface="Calibri"/>
                      </a:endParaRPr>
                    </a:p>
                  </a:txBody>
                  <a:tcPr marL="9525" marR="9525" marT="9525" marB="0" anchor="ctr"/>
                </a:tc>
              </a:tr>
              <a:tr h="479921">
                <a:tc>
                  <a:txBody>
                    <a:bodyPr/>
                    <a:lstStyle/>
                    <a:p>
                      <a:pPr algn="ctr" fontAlgn="ctr"/>
                      <a:r>
                        <a:rPr lang="en-US" sz="2000" b="1" u="none" strike="noStrike"/>
                        <a:t>6</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122</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0.03</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0.98</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6.86</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7</a:t>
                      </a:r>
                      <a:endParaRPr lang="en-US" sz="2000" b="1" i="0" u="none" strike="noStrike" dirty="0">
                        <a:solidFill>
                          <a:srgbClr val="000000"/>
                        </a:solidFill>
                        <a:latin typeface="Calibri"/>
                      </a:endParaRPr>
                    </a:p>
                  </a:txBody>
                  <a:tcPr marL="9525" marR="9525" marT="9525" marB="0" anchor="ctr"/>
                </a:tc>
              </a:tr>
              <a:tr h="493633">
                <a:tc>
                  <a:txBody>
                    <a:bodyPr/>
                    <a:lstStyle/>
                    <a:p>
                      <a:pPr algn="ctr" fontAlgn="ctr"/>
                      <a:r>
                        <a:rPr lang="en-US" sz="2000" b="1" u="none" strike="noStrike"/>
                        <a:t>7</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81</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0.02</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1.00</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a:t>7.00</a:t>
                      </a:r>
                      <a:endParaRPr lang="en-US" sz="2000" b="1" i="0" u="none" strike="noStrike">
                        <a:solidFill>
                          <a:srgbClr val="000000"/>
                        </a:solidFill>
                        <a:latin typeface="Calibri"/>
                      </a:endParaRPr>
                    </a:p>
                  </a:txBody>
                  <a:tcPr marL="9525" marR="9525" marT="9525" marB="0" anchor="ctr"/>
                </a:tc>
                <a:tc>
                  <a:txBody>
                    <a:bodyPr/>
                    <a:lstStyle/>
                    <a:p>
                      <a:pPr algn="ctr" fontAlgn="ctr"/>
                      <a:r>
                        <a:rPr lang="en-US" sz="2000" b="1" u="none" strike="noStrike" dirty="0"/>
                        <a:t>7</a:t>
                      </a:r>
                      <a:endParaRPr lang="en-US" sz="2000" b="1" i="0" u="none" strike="noStrike" dirty="0">
                        <a:solidFill>
                          <a:srgbClr val="000000"/>
                        </a:solidFill>
                        <a:latin typeface="Calibri"/>
                      </a:endParaRPr>
                    </a:p>
                  </a:txBody>
                  <a:tcPr marL="9525" marR="9525" marT="9525" marB="0" anchor="ctr"/>
                </a:tc>
              </a:tr>
            </a:tbl>
          </a:graphicData>
        </a:graphic>
      </p:graphicFrame>
      <p:sp>
        <p:nvSpPr>
          <p:cNvPr id="5" name="Rectangle 4"/>
          <p:cNvSpPr/>
          <p:nvPr/>
        </p:nvSpPr>
        <p:spPr>
          <a:xfrm>
            <a:off x="4419600" y="2743200"/>
            <a:ext cx="3929090" cy="385765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2"/>
          <p:cNvSpPr>
            <a:spLocks noGrp="1" noChangeArrowheads="1"/>
          </p:cNvSpPr>
          <p:nvPr>
            <p:ph type="title"/>
          </p:nvPr>
        </p:nvSpPr>
        <p:spPr>
          <a:xfrm>
            <a:off x="457200" y="152400"/>
            <a:ext cx="8229600" cy="914400"/>
          </a:xfrm>
        </p:spPr>
        <p:txBody>
          <a:bodyPr>
            <a:normAutofit fontScale="90000"/>
          </a:bodyPr>
          <a:lstStyle/>
          <a:p>
            <a:r>
              <a:rPr lang="en-US" b="1" dirty="0" smtClean="0">
                <a:solidFill>
                  <a:srgbClr val="003399"/>
                </a:solidFill>
              </a:rPr>
              <a:t>Histogram Equalization: </a:t>
            </a:r>
            <a:r>
              <a:rPr lang="en-US" sz="4000" b="1" dirty="0" smtClean="0">
                <a:solidFill>
                  <a:srgbClr val="C00000"/>
                </a:solidFill>
              </a:rPr>
              <a:t>Example …</a:t>
            </a:r>
            <a:endParaRPr lang="th-TH" sz="4000" b="1" dirty="0" smtClean="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5"/>
                                        </p:tgtEl>
                                        <p:attrNameLst>
                                          <p:attrName>ppt_w</p:attrName>
                                        </p:attrNameLst>
                                      </p:cBhvr>
                                      <p:tavLst>
                                        <p:tav tm="0">
                                          <p:val>
                                            <p:strVal val="ppt_w"/>
                                          </p:val>
                                        </p:tav>
                                        <p:tav tm="100000">
                                          <p:val>
                                            <p:strVal val="ppt_w*0.70"/>
                                          </p:val>
                                        </p:tav>
                                      </p:tavLst>
                                    </p:anim>
                                    <p:anim calcmode="lin" valueType="num">
                                      <p:cBhvr>
                                        <p:cTn id="7" dur="1000"/>
                                        <p:tgtEl>
                                          <p:spTgt spid="5"/>
                                        </p:tgtEl>
                                        <p:attrNameLst>
                                          <p:attrName>ppt_h</p:attrName>
                                        </p:attrNameLst>
                                      </p:cBhvr>
                                      <p:tavLst>
                                        <p:tav tm="0">
                                          <p:val>
                                            <p:strVal val="ppt_h"/>
                                          </p:val>
                                        </p:tav>
                                        <p:tav tm="100000">
                                          <p:val>
                                            <p:strVal val="ppt_h"/>
                                          </p:val>
                                        </p:tav>
                                      </p:tavLst>
                                    </p:anim>
                                    <p:animEffect transition="out" filter="fade">
                                      <p:cBhvr>
                                        <p:cTn id="8" dur="1000"/>
                                        <p:tgtEl>
                                          <p:spTgt spid="5"/>
                                        </p:tgtEl>
                                      </p:cBhvr>
                                    </p:animEffect>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7158" y="509498"/>
          <a:ext cx="3148028" cy="3095640"/>
        </p:xfrm>
        <a:graphic>
          <a:graphicData uri="http://schemas.openxmlformats.org/drawingml/2006/table">
            <a:tbl>
              <a:tblPr>
                <a:tableStyleId>{775DCB02-9BB8-47FD-8907-85C794F793BA}</a:tableStyleId>
              </a:tblPr>
              <a:tblGrid>
                <a:gridCol w="787007"/>
                <a:gridCol w="787007"/>
                <a:gridCol w="787007"/>
                <a:gridCol w="787007"/>
              </a:tblGrid>
              <a:tr h="619128">
                <a:tc>
                  <a:txBody>
                    <a:bodyPr/>
                    <a:lstStyle/>
                    <a:p>
                      <a:pPr algn="ctr" fontAlgn="ctr"/>
                      <a:r>
                        <a:rPr lang="en-US" sz="2000" b="1" u="none" strike="noStrike" dirty="0">
                          <a:solidFill>
                            <a:srgbClr val="003399"/>
                          </a:solidFill>
                        </a:rPr>
                        <a:t>Grey level</a:t>
                      </a:r>
                      <a:endParaRPr lang="en-US" sz="2000" b="1" i="0" u="none" strike="noStrike" dirty="0">
                        <a:solidFill>
                          <a:srgbClr val="003399"/>
                        </a:solidFill>
                        <a:latin typeface="Calibri"/>
                      </a:endParaRPr>
                    </a:p>
                  </a:txBody>
                  <a:tcPr marL="0" marR="0" marT="0" marB="0" anchor="ctr"/>
                </a:tc>
                <a:tc>
                  <a:txBody>
                    <a:bodyPr/>
                    <a:lstStyle/>
                    <a:p>
                      <a:pPr algn="ctr" fontAlgn="ctr"/>
                      <a:r>
                        <a:rPr lang="en-US" sz="2000" b="1" u="none" strike="noStrike" dirty="0" err="1">
                          <a:solidFill>
                            <a:srgbClr val="003399"/>
                          </a:solidFill>
                        </a:rPr>
                        <a:t>n</a:t>
                      </a:r>
                      <a:r>
                        <a:rPr lang="en-US" sz="2000" b="1" u="none" strike="noStrike" baseline="-25000" dirty="0" err="1">
                          <a:solidFill>
                            <a:srgbClr val="003399"/>
                          </a:solidFill>
                        </a:rPr>
                        <a:t>k</a:t>
                      </a:r>
                      <a:endParaRPr lang="en-US" sz="2000" b="1" i="0" u="none" strike="noStrike" dirty="0">
                        <a:solidFill>
                          <a:srgbClr val="003399"/>
                        </a:solidFill>
                        <a:latin typeface="Calibri"/>
                      </a:endParaRPr>
                    </a:p>
                  </a:txBody>
                  <a:tcPr marL="0" marR="0" marT="0" marB="0" anchor="ctr"/>
                </a:tc>
                <a:tc>
                  <a:txBody>
                    <a:bodyPr/>
                    <a:lstStyle/>
                    <a:p>
                      <a:pPr algn="ctr" fontAlgn="ctr"/>
                      <a:r>
                        <a:rPr lang="en-US" sz="2000" b="1" u="none" strike="noStrike" dirty="0">
                          <a:solidFill>
                            <a:srgbClr val="003399"/>
                          </a:solidFill>
                        </a:rPr>
                        <a:t>p</a:t>
                      </a:r>
                      <a:r>
                        <a:rPr lang="en-US" sz="2000" b="1" u="none" strike="noStrike" baseline="-25000" dirty="0">
                          <a:solidFill>
                            <a:srgbClr val="003399"/>
                          </a:solidFill>
                        </a:rPr>
                        <a:t>r</a:t>
                      </a:r>
                      <a:r>
                        <a:rPr lang="en-US" sz="2000" b="1" u="none" strike="noStrike" dirty="0">
                          <a:solidFill>
                            <a:srgbClr val="003399"/>
                          </a:solidFill>
                        </a:rPr>
                        <a:t>(</a:t>
                      </a:r>
                      <a:r>
                        <a:rPr lang="en-US" sz="2000" b="1" u="none" strike="noStrike" dirty="0" err="1">
                          <a:solidFill>
                            <a:srgbClr val="003399"/>
                          </a:solidFill>
                        </a:rPr>
                        <a:t>r</a:t>
                      </a:r>
                      <a:r>
                        <a:rPr lang="en-US" sz="2000" b="1" u="none" strike="noStrike" baseline="-25000" dirty="0" err="1">
                          <a:solidFill>
                            <a:srgbClr val="003399"/>
                          </a:solidFill>
                        </a:rPr>
                        <a:t>k</a:t>
                      </a:r>
                      <a:r>
                        <a:rPr lang="en-US" sz="2000" b="1" u="none" strike="noStrike" dirty="0">
                          <a:solidFill>
                            <a:srgbClr val="003399"/>
                          </a:solidFill>
                        </a:rPr>
                        <a:t>)</a:t>
                      </a:r>
                      <a:endParaRPr lang="en-US" sz="2000" b="1" i="0" u="none" strike="noStrike" dirty="0">
                        <a:solidFill>
                          <a:srgbClr val="003399"/>
                        </a:solidFill>
                        <a:latin typeface="Calibri"/>
                      </a:endParaRPr>
                    </a:p>
                  </a:txBody>
                  <a:tcPr marL="0" marR="0" marT="0" marB="0" anchor="ctr"/>
                </a:tc>
                <a:tc>
                  <a:txBody>
                    <a:bodyPr/>
                    <a:lstStyle/>
                    <a:p>
                      <a:pPr algn="ctr" fontAlgn="ctr"/>
                      <a:r>
                        <a:rPr lang="en-US" sz="2000" b="1" u="none" strike="noStrike" dirty="0">
                          <a:solidFill>
                            <a:srgbClr val="003399"/>
                          </a:solidFill>
                        </a:rPr>
                        <a:t>s</a:t>
                      </a:r>
                      <a:r>
                        <a:rPr lang="en-US" sz="2000" b="1" u="none" strike="noStrike" baseline="-25000" dirty="0">
                          <a:solidFill>
                            <a:srgbClr val="003399"/>
                          </a:solidFill>
                        </a:rPr>
                        <a:t>k</a:t>
                      </a:r>
                      <a:endParaRPr lang="en-US" sz="2000" b="1" i="0" u="none" strike="noStrike" dirty="0">
                        <a:solidFill>
                          <a:srgbClr val="003399"/>
                        </a:solidFill>
                        <a:latin typeface="Calibri"/>
                      </a:endParaRPr>
                    </a:p>
                  </a:txBody>
                  <a:tcPr marL="0" marR="0" marT="0" marB="0" anchor="ctr"/>
                </a:tc>
              </a:tr>
              <a:tr h="309564">
                <a:tc>
                  <a:txBody>
                    <a:bodyPr/>
                    <a:lstStyle/>
                    <a:p>
                      <a:pPr algn="ctr" fontAlgn="b"/>
                      <a:r>
                        <a:rPr lang="en-US" sz="2000" u="none" strike="noStrike"/>
                        <a:t>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790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1023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850</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0.21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656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0.16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4</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329</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0.08</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245</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6</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122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0.03</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r>
              <a:tr h="309564">
                <a:tc>
                  <a:txBody>
                    <a:bodyPr/>
                    <a:lstStyle/>
                    <a:p>
                      <a:pPr algn="ctr" fontAlgn="b"/>
                      <a:r>
                        <a:rPr lang="en-US" sz="2000" u="none" strike="noStrike"/>
                        <a:t>7</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81</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a:t>0.02</a:t>
                      </a:r>
                      <a:endParaRPr lang="en-US" sz="2000" b="0" i="0" u="none" strike="noStrike">
                        <a:solidFill>
                          <a:srgbClr val="000000"/>
                        </a:solidFill>
                        <a:latin typeface="Calibri"/>
                      </a:endParaRPr>
                    </a:p>
                  </a:txBody>
                  <a:tcPr marL="0" marR="0" marT="0" marB="0" anchor="b"/>
                </a:tc>
                <a:tc>
                  <a:txBody>
                    <a:bodyPr/>
                    <a:lstStyle/>
                    <a:p>
                      <a:pPr algn="ctr" fontAlgn="b"/>
                      <a:r>
                        <a:rPr lang="en-US" sz="2000" u="none" strike="noStrike" dirty="0"/>
                        <a:t>7</a:t>
                      </a:r>
                      <a:endParaRPr lang="en-US" sz="2000" b="0" i="0" u="none" strike="noStrike" dirty="0">
                        <a:solidFill>
                          <a:srgbClr val="000000"/>
                        </a:solidFill>
                        <a:latin typeface="Calibri"/>
                      </a:endParaRPr>
                    </a:p>
                  </a:txBody>
                  <a:tcPr marL="0" marR="0" marT="0" marB="0" anchor="b"/>
                </a:tc>
              </a:tr>
            </a:tbl>
          </a:graphicData>
        </a:graphic>
      </p:graphicFrame>
      <p:graphicFrame>
        <p:nvGraphicFramePr>
          <p:cNvPr id="5" name="Table 4"/>
          <p:cNvGraphicFramePr>
            <a:graphicFrameLocks noGrp="1"/>
          </p:cNvGraphicFramePr>
          <p:nvPr/>
        </p:nvGraphicFramePr>
        <p:xfrm>
          <a:off x="4071934" y="2795514"/>
          <a:ext cx="4637114" cy="3910086"/>
        </p:xfrm>
        <a:graphic>
          <a:graphicData uri="http://schemas.openxmlformats.org/drawingml/2006/table">
            <a:tbl>
              <a:tblPr>
                <a:tableStyleId>{775DCB02-9BB8-47FD-8907-85C794F793BA}</a:tableStyleId>
              </a:tblPr>
              <a:tblGrid>
                <a:gridCol w="1279528"/>
                <a:gridCol w="3357586"/>
              </a:tblGrid>
              <a:tr h="850693">
                <a:tc>
                  <a:txBody>
                    <a:bodyPr/>
                    <a:lstStyle/>
                    <a:p>
                      <a:pPr algn="ctr" fontAlgn="ctr"/>
                      <a:r>
                        <a:rPr lang="en-US" sz="2000" b="1" u="none" strike="noStrike" dirty="0">
                          <a:solidFill>
                            <a:srgbClr val="003399"/>
                          </a:solidFill>
                        </a:rPr>
                        <a:t>Equalized Grey level</a:t>
                      </a:r>
                      <a:endParaRPr lang="en-US" sz="2000" b="1" i="0" u="none" strike="noStrike" dirty="0">
                        <a:solidFill>
                          <a:srgbClr val="003399"/>
                        </a:solidFill>
                        <a:latin typeface="+mn-lt"/>
                      </a:endParaRPr>
                    </a:p>
                  </a:txBody>
                  <a:tcPr marL="0" marR="0" marT="0" marB="0" anchor="ctr"/>
                </a:tc>
                <a:tc>
                  <a:txBody>
                    <a:bodyPr/>
                    <a:lstStyle/>
                    <a:p>
                      <a:pPr algn="ctr" fontAlgn="ctr"/>
                      <a:r>
                        <a:rPr lang="en-US" sz="2400" b="1" u="none" strike="noStrike" dirty="0" err="1">
                          <a:solidFill>
                            <a:srgbClr val="003399"/>
                          </a:solidFill>
                        </a:rPr>
                        <a:t>n</a:t>
                      </a:r>
                      <a:r>
                        <a:rPr lang="en-US" sz="2400" b="1" u="none" strike="noStrike" baseline="-25000" dirty="0" err="1">
                          <a:solidFill>
                            <a:srgbClr val="003399"/>
                          </a:solidFill>
                        </a:rPr>
                        <a:t>k</a:t>
                      </a:r>
                      <a:endParaRPr lang="en-US" sz="2400" b="1" i="0" u="none" strike="noStrike" dirty="0">
                        <a:solidFill>
                          <a:srgbClr val="003399"/>
                        </a:solidFill>
                        <a:latin typeface="+mn-lt"/>
                      </a:endParaRPr>
                    </a:p>
                  </a:txBody>
                  <a:tcPr marL="0" marR="0" marT="0" marB="0" anchor="ctr"/>
                </a:tc>
              </a:tr>
              <a:tr h="283564">
                <a:tc>
                  <a:txBody>
                    <a:bodyPr/>
                    <a:lstStyle/>
                    <a:p>
                      <a:pPr algn="ctr" fontAlgn="ctr"/>
                      <a:r>
                        <a:rPr lang="en-US" sz="2400" u="none" strike="noStrike"/>
                        <a:t>0</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smtClean="0"/>
                        <a:t>0 </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1</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smtClean="0"/>
                        <a:t>790 </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2</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3</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1023</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4</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0</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5</a:t>
                      </a:r>
                      <a:endParaRPr lang="en-US" sz="2400" b="0" i="0" u="none" strike="noStrike">
                        <a:solidFill>
                          <a:srgbClr val="000000"/>
                        </a:solidFill>
                        <a:latin typeface="+mn-lt"/>
                      </a:endParaRPr>
                    </a:p>
                  </a:txBody>
                  <a:tcPr marL="0" marR="0" marT="0" marB="0" anchor="ctr"/>
                </a:tc>
                <a:tc>
                  <a:txBody>
                    <a:bodyPr/>
                    <a:lstStyle/>
                    <a:p>
                      <a:pPr algn="ctr" fontAlgn="b"/>
                      <a:r>
                        <a:rPr lang="en-US" sz="2400" u="none" strike="noStrike" dirty="0"/>
                        <a:t>850</a:t>
                      </a:r>
                      <a:endParaRPr lang="en-US" sz="2400" b="0" i="0" u="none" strike="noStrike" dirty="0">
                        <a:solidFill>
                          <a:srgbClr val="000000"/>
                        </a:solidFill>
                        <a:latin typeface="+mn-lt"/>
                      </a:endParaRPr>
                    </a:p>
                  </a:txBody>
                  <a:tcPr marL="0" marR="0" marT="0" marB="0" anchor="b"/>
                </a:tc>
              </a:tr>
              <a:tr h="499073">
                <a:tc>
                  <a:txBody>
                    <a:bodyPr/>
                    <a:lstStyle/>
                    <a:p>
                      <a:pPr algn="ctr" fontAlgn="ctr"/>
                      <a:r>
                        <a:rPr lang="en-US" sz="2400" u="none" strike="noStrike"/>
                        <a:t>6</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smtClean="0"/>
                        <a:t>656 + 329 =         </a:t>
                      </a:r>
                      <a:r>
                        <a:rPr lang="en-US" sz="2400" u="none" strike="noStrike" dirty="0"/>
                        <a:t>985</a:t>
                      </a:r>
                      <a:endParaRPr lang="en-US" sz="2400" b="0" i="0" u="none" strike="noStrike" dirty="0">
                        <a:solidFill>
                          <a:srgbClr val="000000"/>
                        </a:solidFill>
                        <a:latin typeface="+mn-lt"/>
                      </a:endParaRPr>
                    </a:p>
                  </a:txBody>
                  <a:tcPr marL="0" marR="0" marT="0" marB="0" anchor="b"/>
                </a:tc>
              </a:tr>
              <a:tr h="283564">
                <a:tc>
                  <a:txBody>
                    <a:bodyPr/>
                    <a:lstStyle/>
                    <a:p>
                      <a:pPr algn="ctr" fontAlgn="ctr"/>
                      <a:r>
                        <a:rPr lang="en-US" sz="2400" u="none" strike="noStrike"/>
                        <a:t>7</a:t>
                      </a:r>
                      <a:endParaRPr lang="en-US" sz="2400" b="0" i="0" u="none" strike="noStrike">
                        <a:solidFill>
                          <a:srgbClr val="000000"/>
                        </a:solidFill>
                        <a:latin typeface="+mn-lt"/>
                      </a:endParaRPr>
                    </a:p>
                  </a:txBody>
                  <a:tcPr marL="0" marR="0" marT="0" marB="0" anchor="ctr"/>
                </a:tc>
                <a:tc>
                  <a:txBody>
                    <a:bodyPr/>
                    <a:lstStyle/>
                    <a:p>
                      <a:pPr algn="l" fontAlgn="b"/>
                      <a:r>
                        <a:rPr lang="en-US" sz="2400" u="none" strike="noStrike" dirty="0" smtClean="0"/>
                        <a:t>245 + 122 + 81 =    448</a:t>
                      </a:r>
                      <a:endParaRPr lang="en-US" sz="2400" b="0" i="0" u="none" strike="noStrike" dirty="0">
                        <a:solidFill>
                          <a:srgbClr val="000000"/>
                        </a:solidFill>
                        <a:latin typeface="+mn-lt"/>
                      </a:endParaRPr>
                    </a:p>
                  </a:txBody>
                  <a:tcPr marL="0" marR="0" marT="0" marB="0" anchor="b"/>
                </a:tc>
              </a:tr>
            </a:tbl>
          </a:graphicData>
        </a:graphic>
      </p:graphicFrame>
      <p:sp>
        <p:nvSpPr>
          <p:cNvPr id="6" name="Oval 5"/>
          <p:cNvSpPr/>
          <p:nvPr/>
        </p:nvSpPr>
        <p:spPr>
          <a:xfrm>
            <a:off x="4000496" y="652374"/>
            <a:ext cx="3714776" cy="17145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smtClean="0">
                <a:solidFill>
                  <a:srgbClr val="C00000"/>
                </a:solidFill>
              </a:rPr>
              <a:t>What will be the histogram of the new image?</a:t>
            </a:r>
            <a:endParaRPr lang="en-US" sz="2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After Image Enhancement</a:t>
            </a:r>
            <a:endParaRPr lang="en-US" dirty="0"/>
          </a:p>
        </p:txBody>
      </p:sp>
      <p:pic>
        <p:nvPicPr>
          <p:cNvPr id="53249" name="Picture 1" descr="C:\Documents and Settings\GLA\Desktop\GLA Data\Photo\gla.jpg"/>
          <p:cNvPicPr>
            <a:picLocks noChangeAspect="1" noChangeArrowheads="1"/>
          </p:cNvPicPr>
          <p:nvPr/>
        </p:nvPicPr>
        <p:blipFill>
          <a:blip r:embed="rId2" cstate="print"/>
          <a:srcRect/>
          <a:stretch>
            <a:fillRect/>
          </a:stretch>
        </p:blipFill>
        <p:spPr bwMode="auto">
          <a:xfrm>
            <a:off x="685800" y="1752600"/>
            <a:ext cx="7772400" cy="440055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57158" y="228600"/>
          <a:ext cx="4929222" cy="31432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357158" y="3514748"/>
          <a:ext cx="5000660" cy="321468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643570" y="928670"/>
            <a:ext cx="3071834" cy="830997"/>
          </a:xfrm>
          <a:prstGeom prst="rect">
            <a:avLst/>
          </a:prstGeom>
          <a:solidFill>
            <a:schemeClr val="accent1"/>
          </a:solidFill>
        </p:spPr>
        <p:txBody>
          <a:bodyPr wrap="square" rtlCol="0">
            <a:spAutoFit/>
          </a:bodyPr>
          <a:lstStyle/>
          <a:p>
            <a:pPr algn="ctr"/>
            <a:r>
              <a:rPr lang="en-US" sz="2400" dirty="0" smtClean="0">
                <a:latin typeface="+mn-lt"/>
              </a:rPr>
              <a:t>Histogram of the dark image</a:t>
            </a:r>
            <a:endParaRPr lang="en-US" sz="2400" dirty="0">
              <a:latin typeface="+mn-lt"/>
            </a:endParaRPr>
          </a:p>
        </p:txBody>
      </p:sp>
      <p:sp>
        <p:nvSpPr>
          <p:cNvPr id="7" name="TextBox 6"/>
          <p:cNvSpPr txBox="1"/>
          <p:nvPr/>
        </p:nvSpPr>
        <p:spPr>
          <a:xfrm>
            <a:off x="5786446" y="4429132"/>
            <a:ext cx="3071834" cy="1200329"/>
          </a:xfrm>
          <a:prstGeom prst="rect">
            <a:avLst/>
          </a:prstGeom>
          <a:solidFill>
            <a:schemeClr val="accent1"/>
          </a:solidFill>
        </p:spPr>
        <p:txBody>
          <a:bodyPr wrap="square" rtlCol="0">
            <a:spAutoFit/>
          </a:bodyPr>
          <a:lstStyle/>
          <a:p>
            <a:pPr algn="ctr"/>
            <a:r>
              <a:rPr lang="en-US" sz="2400" dirty="0" smtClean="0">
                <a:latin typeface="+mn-lt"/>
              </a:rPr>
              <a:t>Equalized Histogram of the  image</a:t>
            </a:r>
            <a:endParaRPr lang="en-US" sz="2400"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1676400" y="1676399"/>
            <a:ext cx="5943600" cy="4205937"/>
          </a:xfrm>
          <a:prstGeom prst="rect">
            <a:avLst/>
          </a:prstGeom>
          <a:noFill/>
          <a:ln w="9525">
            <a:noFill/>
            <a:miter lim="800000"/>
            <a:headEnd/>
            <a:tailEnd/>
          </a:ln>
        </p:spPr>
      </p:pic>
      <p:sp>
        <p:nvSpPr>
          <p:cNvPr id="5" name="Rectangle 2"/>
          <p:cNvSpPr>
            <a:spLocks noGrp="1" noChangeArrowheads="1"/>
          </p:cNvSpPr>
          <p:nvPr>
            <p:ph type="title"/>
          </p:nvPr>
        </p:nvSpPr>
        <p:spPr>
          <a:xfrm>
            <a:off x="457200" y="152400"/>
            <a:ext cx="8229600" cy="11430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
        <p:nvSpPr>
          <p:cNvPr id="6" name="Rectangle 5"/>
          <p:cNvSpPr/>
          <p:nvPr/>
        </p:nvSpPr>
        <p:spPr>
          <a:xfrm>
            <a:off x="2209800" y="6019800"/>
            <a:ext cx="1113575" cy="369332"/>
          </a:xfrm>
          <a:prstGeom prst="rect">
            <a:avLst/>
          </a:prstGeom>
        </p:spPr>
        <p:txBody>
          <a:bodyPr wrap="none">
            <a:spAutoFit/>
          </a:bodyPr>
          <a:lstStyle/>
          <a:p>
            <a:r>
              <a:rPr lang="en-US" b="1" dirty="0" smtClean="0"/>
              <a:t>Before HE</a:t>
            </a:r>
          </a:p>
        </p:txBody>
      </p:sp>
      <p:sp>
        <p:nvSpPr>
          <p:cNvPr id="7" name="Rectangle 6"/>
          <p:cNvSpPr/>
          <p:nvPr/>
        </p:nvSpPr>
        <p:spPr>
          <a:xfrm>
            <a:off x="5791200" y="6019800"/>
            <a:ext cx="974947" cy="369332"/>
          </a:xfrm>
          <a:prstGeom prst="rect">
            <a:avLst/>
          </a:prstGeom>
        </p:spPr>
        <p:txBody>
          <a:bodyPr wrap="none">
            <a:spAutoFit/>
          </a:bodyPr>
          <a:lstStyle/>
          <a:p>
            <a:r>
              <a:rPr lang="en-US" b="1" dirty="0" smtClean="0"/>
              <a:t>After HE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1676400" y="1676400"/>
            <a:ext cx="5943600" cy="4131761"/>
          </a:xfrm>
          <a:prstGeom prst="rect">
            <a:avLst/>
          </a:prstGeom>
          <a:noFill/>
          <a:ln w="9525">
            <a:noFill/>
            <a:miter lim="800000"/>
            <a:headEnd/>
            <a:tailEnd/>
          </a:ln>
        </p:spPr>
      </p:pic>
      <p:sp>
        <p:nvSpPr>
          <p:cNvPr id="5" name="Rectangle 2"/>
          <p:cNvSpPr>
            <a:spLocks noGrp="1" noChangeArrowheads="1"/>
          </p:cNvSpPr>
          <p:nvPr>
            <p:ph type="title"/>
          </p:nvPr>
        </p:nvSpPr>
        <p:spPr>
          <a:xfrm>
            <a:off x="457200" y="152400"/>
            <a:ext cx="8229600" cy="11430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
        <p:nvSpPr>
          <p:cNvPr id="6" name="Rectangle 5"/>
          <p:cNvSpPr/>
          <p:nvPr/>
        </p:nvSpPr>
        <p:spPr>
          <a:xfrm>
            <a:off x="2209800" y="6019800"/>
            <a:ext cx="1113575" cy="369332"/>
          </a:xfrm>
          <a:prstGeom prst="rect">
            <a:avLst/>
          </a:prstGeom>
        </p:spPr>
        <p:txBody>
          <a:bodyPr wrap="none">
            <a:spAutoFit/>
          </a:bodyPr>
          <a:lstStyle/>
          <a:p>
            <a:r>
              <a:rPr lang="en-US" b="1" dirty="0" smtClean="0"/>
              <a:t>Before HE</a:t>
            </a:r>
          </a:p>
        </p:txBody>
      </p:sp>
      <p:sp>
        <p:nvSpPr>
          <p:cNvPr id="7" name="Rectangle 6"/>
          <p:cNvSpPr/>
          <p:nvPr/>
        </p:nvSpPr>
        <p:spPr>
          <a:xfrm>
            <a:off x="5791200" y="6019800"/>
            <a:ext cx="974947" cy="369332"/>
          </a:xfrm>
          <a:prstGeom prst="rect">
            <a:avLst/>
          </a:prstGeom>
        </p:spPr>
        <p:txBody>
          <a:bodyPr wrap="none">
            <a:spAutoFit/>
          </a:bodyPr>
          <a:lstStyle/>
          <a:p>
            <a:r>
              <a:rPr lang="en-US" b="1" dirty="0" smtClean="0"/>
              <a:t>After HE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getstart"/>
          <p:cNvPicPr>
            <a:picLocks noGrp="1" noChangeAspect="1" noChangeArrowheads="1"/>
          </p:cNvPicPr>
          <p:nvPr>
            <p:ph sz="quarter" idx="4294967295"/>
          </p:nvPr>
        </p:nvPicPr>
        <p:blipFill>
          <a:blip r:embed="rId2" cstate="print"/>
          <a:srcRect l="10303" r="7246" b="2420"/>
          <a:stretch>
            <a:fillRect/>
          </a:stretch>
        </p:blipFill>
        <p:spPr>
          <a:xfrm>
            <a:off x="1600200" y="1752600"/>
            <a:ext cx="1828800" cy="2301852"/>
          </a:xfrm>
          <a:prstGeom prst="rect">
            <a:avLst/>
          </a:prstGeom>
          <a:noFill/>
        </p:spPr>
      </p:pic>
      <p:pic>
        <p:nvPicPr>
          <p:cNvPr id="5" name="Picture 23" descr="getstara"/>
          <p:cNvPicPr>
            <a:picLocks noGrp="1" noChangeAspect="1" noChangeArrowheads="1"/>
          </p:cNvPicPr>
          <p:nvPr>
            <p:ph sz="quarter" idx="4294967295"/>
          </p:nvPr>
        </p:nvPicPr>
        <p:blipFill>
          <a:blip r:embed="rId3" cstate="print"/>
          <a:srcRect r="21881"/>
          <a:stretch>
            <a:fillRect/>
          </a:stretch>
        </p:blipFill>
        <p:spPr>
          <a:xfrm>
            <a:off x="4191000" y="1735083"/>
            <a:ext cx="3200400" cy="2379717"/>
          </a:xfrm>
          <a:prstGeom prst="rect">
            <a:avLst/>
          </a:prstGeom>
          <a:noFill/>
        </p:spPr>
      </p:pic>
      <p:pic>
        <p:nvPicPr>
          <p:cNvPr id="6" name="Picture 30" descr="getstarc"/>
          <p:cNvPicPr>
            <a:picLocks noChangeAspect="1" noChangeArrowheads="1"/>
          </p:cNvPicPr>
          <p:nvPr/>
        </p:nvPicPr>
        <p:blipFill>
          <a:blip r:embed="rId4" cstate="print"/>
          <a:srcRect l="10774" t="4877" r="2856" b="2725"/>
          <a:stretch>
            <a:fillRect/>
          </a:stretch>
        </p:blipFill>
        <p:spPr bwMode="auto">
          <a:xfrm>
            <a:off x="1600200" y="4191000"/>
            <a:ext cx="1828800" cy="2172698"/>
          </a:xfrm>
          <a:prstGeom prst="rect">
            <a:avLst/>
          </a:prstGeom>
          <a:noFill/>
          <a:ln w="9525">
            <a:noFill/>
            <a:miter lim="800000"/>
            <a:headEnd/>
            <a:tailEnd/>
          </a:ln>
        </p:spPr>
      </p:pic>
      <p:pic>
        <p:nvPicPr>
          <p:cNvPr id="7" name="Picture 32" descr="getstarb"/>
          <p:cNvPicPr>
            <a:picLocks noChangeAspect="1" noChangeArrowheads="1"/>
          </p:cNvPicPr>
          <p:nvPr/>
        </p:nvPicPr>
        <p:blipFill>
          <a:blip r:embed="rId5" cstate="print"/>
          <a:srcRect/>
          <a:stretch>
            <a:fillRect/>
          </a:stretch>
        </p:blipFill>
        <p:spPr bwMode="auto">
          <a:xfrm>
            <a:off x="4114800" y="4267200"/>
            <a:ext cx="3200400" cy="2309514"/>
          </a:xfrm>
          <a:prstGeom prst="rect">
            <a:avLst/>
          </a:prstGeom>
          <a:noFill/>
          <a:ln w="9525">
            <a:noFill/>
            <a:miter lim="800000"/>
            <a:headEnd/>
            <a:tailEnd/>
          </a:ln>
        </p:spPr>
      </p:pic>
      <p:sp>
        <p:nvSpPr>
          <p:cNvPr id="8" name="Rectangle 2"/>
          <p:cNvSpPr>
            <a:spLocks noGrp="1" noChangeArrowheads="1"/>
          </p:cNvSpPr>
          <p:nvPr>
            <p:ph type="title"/>
          </p:nvPr>
        </p:nvSpPr>
        <p:spPr>
          <a:xfrm>
            <a:off x="457200" y="152400"/>
            <a:ext cx="8229600" cy="11430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sz="half" idx="1"/>
          </p:nvPr>
        </p:nvPicPr>
        <p:blipFill>
          <a:blip r:embed="rId2"/>
          <a:srcRect/>
          <a:stretch>
            <a:fillRect/>
          </a:stretch>
        </p:blipFill>
        <p:spPr>
          <a:xfrm>
            <a:off x="862013" y="2251075"/>
            <a:ext cx="3228975" cy="3228975"/>
          </a:xfrm>
          <a:noFill/>
        </p:spPr>
      </p:pic>
      <p:pic>
        <p:nvPicPr>
          <p:cNvPr id="5" name="Picture 4"/>
          <p:cNvPicPr>
            <a:picLocks noChangeAspect="1" noChangeArrowheads="1"/>
          </p:cNvPicPr>
          <p:nvPr/>
        </p:nvPicPr>
        <p:blipFill>
          <a:blip r:embed="rId3"/>
          <a:srcRect/>
          <a:stretch>
            <a:fillRect/>
          </a:stretch>
        </p:blipFill>
        <p:spPr>
          <a:xfrm>
            <a:off x="5053013" y="2251075"/>
            <a:ext cx="3228975" cy="3228975"/>
          </a:xfrm>
          <a:prstGeom prst="rect">
            <a:avLst/>
          </a:prstGeom>
          <a:noFill/>
        </p:spPr>
      </p:pic>
      <p:sp>
        <p:nvSpPr>
          <p:cNvPr id="6" name="Text Box 5"/>
          <p:cNvSpPr txBox="1">
            <a:spLocks noChangeArrowheads="1"/>
          </p:cNvSpPr>
          <p:nvPr/>
        </p:nvSpPr>
        <p:spPr bwMode="auto">
          <a:xfrm>
            <a:off x="1508125" y="5599113"/>
            <a:ext cx="1002134" cy="461665"/>
          </a:xfrm>
          <a:prstGeom prst="rect">
            <a:avLst/>
          </a:prstGeom>
          <a:noFill/>
          <a:ln w="9525">
            <a:noFill/>
            <a:miter lim="800000"/>
            <a:headEnd/>
            <a:tailEnd/>
          </a:ln>
        </p:spPr>
        <p:txBody>
          <a:bodyPr wrap="none">
            <a:spAutoFit/>
          </a:bodyPr>
          <a:lstStyle/>
          <a:p>
            <a:r>
              <a:rPr lang="en-US" altLang="zh-CN" sz="2400" b="1" dirty="0"/>
              <a:t>before</a:t>
            </a:r>
          </a:p>
        </p:txBody>
      </p:sp>
      <p:sp>
        <p:nvSpPr>
          <p:cNvPr id="7" name="Text Box 6"/>
          <p:cNvSpPr txBox="1">
            <a:spLocks noChangeArrowheads="1"/>
          </p:cNvSpPr>
          <p:nvPr/>
        </p:nvSpPr>
        <p:spPr bwMode="auto">
          <a:xfrm>
            <a:off x="6248400" y="5562600"/>
            <a:ext cx="797013" cy="461665"/>
          </a:xfrm>
          <a:prstGeom prst="rect">
            <a:avLst/>
          </a:prstGeom>
          <a:noFill/>
          <a:ln w="9525">
            <a:noFill/>
            <a:miter lim="800000"/>
            <a:headEnd/>
            <a:tailEnd/>
          </a:ln>
        </p:spPr>
        <p:txBody>
          <a:bodyPr wrap="none">
            <a:spAutoFit/>
          </a:bodyPr>
          <a:lstStyle/>
          <a:p>
            <a:r>
              <a:rPr lang="en-US" altLang="zh-CN" sz="2400" b="1" dirty="0"/>
              <a:t>after</a:t>
            </a:r>
          </a:p>
        </p:txBody>
      </p:sp>
      <p:sp>
        <p:nvSpPr>
          <p:cNvPr id="8" name="Rectangle 2"/>
          <p:cNvSpPr>
            <a:spLocks noGrp="1" noChangeArrowheads="1"/>
          </p:cNvSpPr>
          <p:nvPr>
            <p:ph type="title"/>
          </p:nvPr>
        </p:nvSpPr>
        <p:spPr>
          <a:xfrm>
            <a:off x="457200" y="152400"/>
            <a:ext cx="8229600" cy="11430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2"/>
          <a:srcRect/>
          <a:stretch>
            <a:fillRect/>
          </a:stretch>
        </p:blipFill>
        <p:spPr bwMode="auto">
          <a:xfrm>
            <a:off x="2057400" y="2156014"/>
            <a:ext cx="5303520" cy="4549586"/>
          </a:xfrm>
          <a:prstGeom prst="rect">
            <a:avLst/>
          </a:prstGeom>
          <a:noFill/>
          <a:ln w="9525">
            <a:noFill/>
            <a:miter lim="800000"/>
            <a:headEnd/>
            <a:tailEnd/>
          </a:ln>
          <a:effectLst/>
        </p:spPr>
      </p:pic>
      <p:sp>
        <p:nvSpPr>
          <p:cNvPr id="5" name="Rectangle 4"/>
          <p:cNvSpPr/>
          <p:nvPr/>
        </p:nvSpPr>
        <p:spPr>
          <a:xfrm>
            <a:off x="1676400" y="1676400"/>
            <a:ext cx="6003182" cy="584775"/>
          </a:xfrm>
          <a:prstGeom prst="rect">
            <a:avLst/>
          </a:prstGeom>
        </p:spPr>
        <p:txBody>
          <a:bodyPr wrap="none">
            <a:spAutoFit/>
          </a:bodyPr>
          <a:lstStyle/>
          <a:p>
            <a:r>
              <a:rPr lang="en-US" sz="3200" dirty="0" smtClean="0"/>
              <a:t>Aerial photograph of the Pentagon.</a:t>
            </a:r>
            <a:endParaRPr lang="en-US" sz="3200" dirty="0"/>
          </a:p>
        </p:txBody>
      </p:sp>
      <p:sp>
        <p:nvSpPr>
          <p:cNvPr id="6" name="Rectangle 2"/>
          <p:cNvSpPr>
            <a:spLocks noGrp="1" noChangeArrowheads="1"/>
          </p:cNvSpPr>
          <p:nvPr>
            <p:ph type="title"/>
          </p:nvPr>
        </p:nvSpPr>
        <p:spPr>
          <a:xfrm>
            <a:off x="457200" y="152400"/>
            <a:ext cx="8229600" cy="1143000"/>
          </a:xfrm>
        </p:spPr>
        <p:txBody>
          <a:bodyPr/>
          <a:lstStyle/>
          <a:p>
            <a:r>
              <a:rPr lang="en-US" b="1" dirty="0" smtClean="0">
                <a:solidFill>
                  <a:srgbClr val="003399"/>
                </a:solidFill>
              </a:rPr>
              <a:t>Histogram Equalization: </a:t>
            </a:r>
            <a:r>
              <a:rPr lang="en-US" sz="4000" b="1" dirty="0" smtClean="0">
                <a:solidFill>
                  <a:srgbClr val="C00000"/>
                </a:solidFill>
              </a:rPr>
              <a:t>Example</a:t>
            </a:r>
            <a:endParaRPr lang="th-TH" sz="4000" b="1" dirty="0" smtClean="0">
              <a:solidFill>
                <a:srgbClr val="C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399"/>
                </a:solidFill>
              </a:rPr>
              <a:t>Histogram Matching (Specification)</a:t>
            </a:r>
          </a:p>
        </p:txBody>
      </p:sp>
      <p:sp>
        <p:nvSpPr>
          <p:cNvPr id="3" name="Content Placeholder 2"/>
          <p:cNvSpPr>
            <a:spLocks noGrp="1"/>
          </p:cNvSpPr>
          <p:nvPr>
            <p:ph sz="quarter" idx="1"/>
          </p:nvPr>
        </p:nvSpPr>
        <p:spPr/>
        <p:txBody>
          <a:bodyPr>
            <a:normAutofit/>
          </a:bodyPr>
          <a:lstStyle/>
          <a:p>
            <a:r>
              <a:rPr lang="en-US" sz="2800" dirty="0" smtClean="0"/>
              <a:t>Histogram equalization has a disadvantage which is that it can generate only one type of output image.</a:t>
            </a:r>
          </a:p>
          <a:p>
            <a:pPr algn="just">
              <a:defRPr/>
            </a:pPr>
            <a:r>
              <a:rPr lang="en-GB" sz="2800" dirty="0" smtClean="0"/>
              <a:t>Sometimes it is useful to be able to specify the shape of the histogram that we wish the processed image to have.</a:t>
            </a:r>
          </a:p>
          <a:p>
            <a:r>
              <a:rPr lang="en-US" sz="2800" dirty="0" smtClean="0"/>
              <a:t>With Histogram Specification, we can specify the shape of the histogram that we wish the output image to have.</a:t>
            </a:r>
          </a:p>
          <a:p>
            <a:r>
              <a:rPr lang="en-US" sz="2800" dirty="0" smtClean="0"/>
              <a:t>It doesn’t have to be a uniform histogram</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1613118"/>
            <a:ext cx="8458200" cy="1815882"/>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defRPr/>
            </a:pPr>
            <a:r>
              <a:rPr lang="en-GB" sz="2800" dirty="0">
                <a:solidFill>
                  <a:schemeClr val="tx1"/>
                </a:solidFill>
              </a:rPr>
              <a:t>For </a:t>
            </a:r>
            <a:r>
              <a:rPr lang="en-GB" sz="2800" dirty="0" smtClean="0">
                <a:solidFill>
                  <a:schemeClr val="tx1"/>
                </a:solidFill>
              </a:rPr>
              <a:t>an </a:t>
            </a:r>
            <a:r>
              <a:rPr lang="en-GB" sz="2800" dirty="0">
                <a:solidFill>
                  <a:schemeClr val="tx1"/>
                </a:solidFill>
              </a:rPr>
              <a:t>image, whose enhancement is to be done, we are given an histogram, G(</a:t>
            </a:r>
            <a:r>
              <a:rPr lang="en-GB" sz="2800" dirty="0" err="1">
                <a:solidFill>
                  <a:schemeClr val="tx1"/>
                </a:solidFill>
              </a:rPr>
              <a:t>z</a:t>
            </a:r>
            <a:r>
              <a:rPr lang="en-GB" sz="2800" baseline="-25000" dirty="0" err="1">
                <a:solidFill>
                  <a:schemeClr val="tx1"/>
                </a:solidFill>
              </a:rPr>
              <a:t>k</a:t>
            </a:r>
            <a:r>
              <a:rPr lang="en-GB" sz="2800" dirty="0">
                <a:solidFill>
                  <a:schemeClr val="tx1"/>
                </a:solidFill>
              </a:rPr>
              <a:t>), that actually </a:t>
            </a:r>
            <a:r>
              <a:rPr lang="en-GB" sz="2800" dirty="0" smtClean="0">
                <a:solidFill>
                  <a:schemeClr val="tx1"/>
                </a:solidFill>
              </a:rPr>
              <a:t>shows </a:t>
            </a:r>
            <a:r>
              <a:rPr lang="en-GB" sz="2800" dirty="0">
                <a:solidFill>
                  <a:schemeClr val="tx1"/>
                </a:solidFill>
              </a:rPr>
              <a:t>how the processed image’s histogram should look after applying the transformation function to the </a:t>
            </a:r>
            <a:r>
              <a:rPr lang="en-GB" sz="2800" dirty="0" err="1">
                <a:solidFill>
                  <a:schemeClr val="tx1"/>
                </a:solidFill>
              </a:rPr>
              <a:t>i</a:t>
            </a:r>
            <a:r>
              <a:rPr lang="en-GB" sz="2800" dirty="0">
                <a:solidFill>
                  <a:schemeClr val="tx1"/>
                </a:solidFill>
              </a:rPr>
              <a:t>/p image.</a:t>
            </a:r>
          </a:p>
        </p:txBody>
      </p:sp>
      <p:sp>
        <p:nvSpPr>
          <p:cNvPr id="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p>
        </p:txBody>
      </p:sp>
      <p:grpSp>
        <p:nvGrpSpPr>
          <p:cNvPr id="8" name="Group 8"/>
          <p:cNvGrpSpPr>
            <a:grpSpLocks/>
          </p:cNvGrpSpPr>
          <p:nvPr/>
        </p:nvGrpSpPr>
        <p:grpSpPr bwMode="auto">
          <a:xfrm>
            <a:off x="1438275" y="3606801"/>
            <a:ext cx="5857875" cy="2544763"/>
            <a:chOff x="1438242" y="3162137"/>
            <a:chExt cx="5857916" cy="2545581"/>
          </a:xfrm>
          <a:solidFill>
            <a:srgbClr val="00B0F0"/>
          </a:solidFill>
        </p:grpSpPr>
        <p:sp>
          <p:nvSpPr>
            <p:cNvPr id="9" name="TextBox 8"/>
            <p:cNvSpPr txBox="1"/>
            <p:nvPr/>
          </p:nvSpPr>
          <p:spPr>
            <a:xfrm>
              <a:off x="3224193" y="3162137"/>
              <a:ext cx="2286016" cy="584388"/>
            </a:xfrm>
            <a:prstGeom prst="rect">
              <a:avLst/>
            </a:prstGeom>
            <a:grpFill/>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GB" sz="3200" dirty="0" err="1">
                  <a:solidFill>
                    <a:schemeClr val="tx1"/>
                  </a:solidFill>
                </a:rPr>
                <a:t>s</a:t>
              </a:r>
              <a:r>
                <a:rPr lang="en-GB" sz="3200" baseline="-25000" dirty="0" err="1">
                  <a:solidFill>
                    <a:schemeClr val="tx1"/>
                  </a:solidFill>
                </a:rPr>
                <a:t>k</a:t>
              </a:r>
              <a:r>
                <a:rPr lang="en-GB" sz="3200" dirty="0">
                  <a:solidFill>
                    <a:schemeClr val="tx1"/>
                  </a:solidFill>
                </a:rPr>
                <a:t> = T(</a:t>
              </a:r>
              <a:r>
                <a:rPr lang="en-GB" sz="3200" dirty="0" err="1">
                  <a:solidFill>
                    <a:schemeClr val="tx1"/>
                  </a:solidFill>
                </a:rPr>
                <a:t>r</a:t>
              </a:r>
              <a:r>
                <a:rPr lang="en-GB" sz="3200" baseline="-25000" dirty="0" err="1">
                  <a:solidFill>
                    <a:schemeClr val="tx1"/>
                  </a:solidFill>
                </a:rPr>
                <a:t>k</a:t>
              </a:r>
              <a:r>
                <a:rPr lang="en-GB" sz="3200" dirty="0">
                  <a:solidFill>
                    <a:schemeClr val="tx1"/>
                  </a:solidFill>
                </a:rPr>
                <a:t>)</a:t>
              </a:r>
            </a:p>
          </p:txBody>
        </p:sp>
        <p:pic>
          <p:nvPicPr>
            <p:cNvPr id="10"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86039" y="3946613"/>
              <a:ext cx="3162322" cy="1095727"/>
            </a:xfrm>
            <a:prstGeom prst="rect">
              <a:avLst/>
            </a:prstGeom>
            <a:grpFill/>
          </p:spPr>
          <p:style>
            <a:lnRef idx="1">
              <a:schemeClr val="accent4"/>
            </a:lnRef>
            <a:fillRef idx="2">
              <a:schemeClr val="accent4"/>
            </a:fillRef>
            <a:effectRef idx="1">
              <a:schemeClr val="accent4"/>
            </a:effectRef>
            <a:fontRef idx="minor">
              <a:schemeClr val="dk1"/>
            </a:fontRef>
          </p:style>
        </p:pic>
        <p:sp>
          <p:nvSpPr>
            <p:cNvPr id="11" name="TextBox 10"/>
            <p:cNvSpPr txBox="1"/>
            <p:nvPr/>
          </p:nvSpPr>
          <p:spPr>
            <a:xfrm>
              <a:off x="1438242" y="5185262"/>
              <a:ext cx="5857916" cy="522456"/>
            </a:xfrm>
            <a:prstGeom prst="rect">
              <a:avLst/>
            </a:prstGeom>
            <a:grpFill/>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GB" sz="2800" dirty="0" err="1"/>
                <a:t>z</a:t>
              </a:r>
              <a:r>
                <a:rPr lang="en-GB" sz="2800" baseline="-25000" dirty="0" err="1"/>
                <a:t>k</a:t>
              </a:r>
              <a:r>
                <a:rPr lang="en-GB" sz="2800" dirty="0"/>
                <a:t> = G</a:t>
              </a:r>
              <a:r>
                <a:rPr lang="en-GB" sz="2800" baseline="30000" dirty="0"/>
                <a:t>-1</a:t>
              </a:r>
              <a:r>
                <a:rPr lang="en-GB" sz="2800" dirty="0"/>
                <a:t>(</a:t>
              </a:r>
              <a:r>
                <a:rPr lang="en-GB" sz="2800" dirty="0" err="1"/>
                <a:t>s</a:t>
              </a:r>
              <a:r>
                <a:rPr lang="en-GB" sz="2800" baseline="-25000" dirty="0" err="1"/>
                <a:t>k</a:t>
              </a:r>
              <a:r>
                <a:rPr lang="en-GB" sz="2800" dirty="0"/>
                <a:t>) = G</a:t>
              </a:r>
              <a:r>
                <a:rPr lang="en-GB" sz="2800" baseline="30000" dirty="0"/>
                <a:t>-1</a:t>
              </a:r>
              <a:r>
                <a:rPr lang="en-GB" sz="2800" dirty="0"/>
                <a:t>[T(</a:t>
              </a:r>
              <a:r>
                <a:rPr lang="en-GB" sz="2800" dirty="0" err="1"/>
                <a:t>r</a:t>
              </a:r>
              <a:r>
                <a:rPr lang="en-GB" sz="2800" baseline="-25000" dirty="0" err="1"/>
                <a:t>k</a:t>
              </a:r>
              <a:r>
                <a:rPr lang="en-GB" sz="2800" dirty="0"/>
                <a:t>)]</a:t>
              </a:r>
            </a:p>
          </p:txBody>
        </p:sp>
      </p:grpSp>
      <p:sp>
        <p:nvSpPr>
          <p:cNvPr id="12" name="TextBox 9"/>
          <p:cNvSpPr txBox="1">
            <a:spLocks noChangeArrowheads="1"/>
          </p:cNvSpPr>
          <p:nvPr/>
        </p:nvSpPr>
        <p:spPr bwMode="auto">
          <a:xfrm>
            <a:off x="1000125" y="6319837"/>
            <a:ext cx="5929313" cy="461963"/>
          </a:xfrm>
          <a:prstGeom prst="rect">
            <a:avLst/>
          </a:prstGeom>
          <a:noFill/>
          <a:ln w="9525">
            <a:noFill/>
            <a:miter lim="800000"/>
            <a:headEnd/>
            <a:tailEnd/>
          </a:ln>
        </p:spPr>
        <p:txBody>
          <a:bodyPr>
            <a:spAutoFit/>
          </a:bodyPr>
          <a:lstStyle/>
          <a:p>
            <a:r>
              <a:rPr lang="en-GB" sz="2400" dirty="0"/>
              <a:t>k  = 0, 1, …, L-1</a:t>
            </a:r>
          </a:p>
        </p:txBody>
      </p:sp>
      <p:sp>
        <p:nvSpPr>
          <p:cNvPr id="13" name="Title 1"/>
          <p:cNvSpPr>
            <a:spLocks noGrp="1"/>
          </p:cNvSpPr>
          <p:nvPr>
            <p:ph type="title"/>
          </p:nvPr>
        </p:nvSpPr>
        <p:spPr>
          <a:xfrm>
            <a:off x="612648" y="228600"/>
            <a:ext cx="8153400" cy="990600"/>
          </a:xfrm>
        </p:spPr>
        <p:txBody>
          <a:bodyPr>
            <a:normAutofit/>
          </a:bodyPr>
          <a:lstStyle/>
          <a:p>
            <a:r>
              <a:rPr lang="en-US" sz="3600" b="1" dirty="0" smtClean="0">
                <a:solidFill>
                  <a:srgbClr val="003399"/>
                </a:solidFill>
              </a:rPr>
              <a:t>Histogram Matching (Specification)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Step 1: Find histogram of input image p</a:t>
            </a:r>
            <a:r>
              <a:rPr lang="en-US" baseline="-25000" dirty="0" smtClean="0"/>
              <a:t>r</a:t>
            </a:r>
            <a:r>
              <a:rPr lang="en-US" dirty="0" smtClean="0"/>
              <a:t>(</a:t>
            </a:r>
            <a:r>
              <a:rPr lang="en-US" dirty="0" err="1" smtClean="0"/>
              <a:t>rj</a:t>
            </a:r>
            <a:r>
              <a:rPr lang="en-US" dirty="0" smtClean="0"/>
              <a:t>) , and find histogram equalization mapping.</a:t>
            </a:r>
          </a:p>
          <a:p>
            <a:r>
              <a:rPr lang="en-US" dirty="0" smtClean="0"/>
              <a:t>Step 2: Specify the desired histogram, and find histogram equalization mapping. </a:t>
            </a:r>
          </a:p>
          <a:p>
            <a:r>
              <a:rPr lang="en-US" dirty="0" smtClean="0"/>
              <a:t>Step 3: Build lookup table: </a:t>
            </a:r>
          </a:p>
          <a:p>
            <a:pPr lvl="1">
              <a:buFont typeface="Wingdings" pitchFamily="2" charset="2"/>
              <a:buChar char="§"/>
            </a:pPr>
            <a:r>
              <a:rPr lang="en-US" dirty="0" smtClean="0"/>
              <a:t>For each gray level k, find s</a:t>
            </a:r>
            <a:r>
              <a:rPr lang="en-US" baseline="-25000" dirty="0" smtClean="0"/>
              <a:t>k</a:t>
            </a:r>
            <a:r>
              <a:rPr lang="en-US" dirty="0" smtClean="0"/>
              <a:t> and then find a  l level so that s</a:t>
            </a:r>
            <a:r>
              <a:rPr lang="en-US" baseline="-25000" dirty="0" smtClean="0"/>
              <a:t>k</a:t>
            </a:r>
            <a:r>
              <a:rPr lang="en-US" dirty="0" smtClean="0"/>
              <a:t> best matches </a:t>
            </a:r>
            <a:r>
              <a:rPr lang="en-US" dirty="0" err="1" smtClean="0"/>
              <a:t>z</a:t>
            </a:r>
            <a:r>
              <a:rPr lang="en-US" baseline="-25000" dirty="0" err="1" smtClean="0"/>
              <a:t>l</a:t>
            </a:r>
            <a:r>
              <a:rPr lang="en-US" dirty="0" smtClean="0"/>
              <a:t>:</a:t>
            </a:r>
          </a:p>
          <a:p>
            <a:pPr lvl="2">
              <a:buNone/>
            </a:pPr>
            <a:r>
              <a:rPr lang="en-US" dirty="0" smtClean="0"/>
              <a:t>				</a:t>
            </a:r>
            <a:r>
              <a:rPr lang="en-US" dirty="0" err="1" smtClean="0"/>
              <a:t>min|s</a:t>
            </a:r>
            <a:r>
              <a:rPr lang="en-US" baseline="-25000" dirty="0" err="1" smtClean="0"/>
              <a:t>k</a:t>
            </a:r>
            <a:r>
              <a:rPr lang="en-US" dirty="0" err="1" smtClean="0"/>
              <a:t>-z</a:t>
            </a:r>
            <a:r>
              <a:rPr lang="en-US" baseline="-25000" dirty="0" err="1" smtClean="0"/>
              <a:t>l</a:t>
            </a:r>
            <a:r>
              <a:rPr lang="en-US" dirty="0" smtClean="0"/>
              <a:t>|</a:t>
            </a:r>
          </a:p>
          <a:p>
            <a:pPr lvl="1">
              <a:buFont typeface="Wingdings" pitchFamily="2" charset="2"/>
              <a:buChar char="§"/>
            </a:pPr>
            <a:r>
              <a:rPr lang="en-US" dirty="0" smtClean="0"/>
              <a:t>setup a lookup entry lookup[k]=l. </a:t>
            </a:r>
            <a:endParaRPr lang="en-US" dirty="0"/>
          </a:p>
        </p:txBody>
      </p:sp>
      <p:sp>
        <p:nvSpPr>
          <p:cNvPr id="4" name="Title 1"/>
          <p:cNvSpPr>
            <a:spLocks noGrp="1"/>
          </p:cNvSpPr>
          <p:nvPr>
            <p:ph type="title"/>
          </p:nvPr>
        </p:nvSpPr>
        <p:spPr>
          <a:xfrm>
            <a:off x="612648" y="228600"/>
            <a:ext cx="8153400" cy="990600"/>
          </a:xfrm>
        </p:spPr>
        <p:txBody>
          <a:bodyPr>
            <a:normAutofit/>
          </a:bodyPr>
          <a:lstStyle/>
          <a:p>
            <a:r>
              <a:rPr lang="en-US" sz="3600" b="1" dirty="0" smtClean="0">
                <a:solidFill>
                  <a:srgbClr val="003399"/>
                </a:solidFill>
              </a:rPr>
              <a:t>Histogram Matching (Specification)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399"/>
                </a:solidFill>
              </a:rPr>
              <a:t>Histogram Matching: Discrete Cases</a:t>
            </a:r>
            <a:endParaRPr lang="en-US" dirty="0"/>
          </a:p>
        </p:txBody>
      </p:sp>
      <p:pic>
        <p:nvPicPr>
          <p:cNvPr id="129026" name="Picture 2"/>
          <p:cNvPicPr>
            <a:picLocks noGrp="1" noChangeAspect="1" noChangeArrowheads="1"/>
          </p:cNvPicPr>
          <p:nvPr>
            <p:ph sz="quarter" idx="1"/>
          </p:nvPr>
        </p:nvPicPr>
        <p:blipFill>
          <a:blip r:embed="rId2" cstate="print"/>
          <a:srcRect/>
          <a:stretch>
            <a:fillRect/>
          </a:stretch>
        </p:blipFill>
        <p:spPr bwMode="auto">
          <a:xfrm>
            <a:off x="990600" y="1905000"/>
            <a:ext cx="6949440" cy="40636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b="1" dirty="0" smtClean="0">
                <a:solidFill>
                  <a:srgbClr val="003399"/>
                </a:solidFill>
              </a:rPr>
              <a:t>Image Enhancement</a:t>
            </a:r>
            <a:endParaRPr lang="en-US" sz="3800" b="1" dirty="0">
              <a:solidFill>
                <a:srgbClr val="003399"/>
              </a:solidFill>
            </a:endParaRPr>
          </a:p>
        </p:txBody>
      </p:sp>
      <p:sp>
        <p:nvSpPr>
          <p:cNvPr id="3" name="Content Placeholder 2"/>
          <p:cNvSpPr>
            <a:spLocks noGrp="1"/>
          </p:cNvSpPr>
          <p:nvPr>
            <p:ph sz="quarter" idx="1"/>
          </p:nvPr>
        </p:nvSpPr>
        <p:spPr/>
        <p:txBody>
          <a:bodyPr>
            <a:noAutofit/>
          </a:bodyPr>
          <a:lstStyle/>
          <a:p>
            <a:pPr algn="just"/>
            <a:r>
              <a:rPr lang="en-US" sz="2800" dirty="0" smtClean="0"/>
              <a:t>There are Two broad categories of Image Enhancement Approaches</a:t>
            </a:r>
          </a:p>
          <a:p>
            <a:pPr lvl="1" algn="just"/>
            <a:r>
              <a:rPr lang="en-US" sz="2800" b="1" dirty="0" smtClean="0">
                <a:solidFill>
                  <a:srgbClr val="C00000"/>
                </a:solidFill>
              </a:rPr>
              <a:t>Spatial domain methods</a:t>
            </a:r>
          </a:p>
          <a:p>
            <a:pPr lvl="2" algn="just"/>
            <a:r>
              <a:rPr lang="en-GB" sz="2800" dirty="0" smtClean="0"/>
              <a:t>Based on direct manipulation of pixels in an image</a:t>
            </a:r>
          </a:p>
          <a:p>
            <a:pPr lvl="1" algn="just"/>
            <a:r>
              <a:rPr lang="en-US" sz="2800" b="1" dirty="0" smtClean="0">
                <a:solidFill>
                  <a:srgbClr val="C00000"/>
                </a:solidFill>
              </a:rPr>
              <a:t>Frequency domain methods</a:t>
            </a:r>
          </a:p>
          <a:p>
            <a:pPr lvl="2" algn="just"/>
            <a:r>
              <a:rPr lang="en-GB" sz="2800" dirty="0" smtClean="0"/>
              <a:t>Based on modifying the Fourier transform of an image</a:t>
            </a:r>
          </a:p>
          <a:p>
            <a:pPr lvl="1" algn="just"/>
            <a:endParaRPr lang="en-US" sz="25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Histogram Matching: Example</a:t>
            </a:r>
            <a:endParaRPr lang="en-US" dirty="0"/>
          </a:p>
        </p:txBody>
      </p:sp>
      <p:sp>
        <p:nvSpPr>
          <p:cNvPr id="3" name="Content Placeholder 2"/>
          <p:cNvSpPr>
            <a:spLocks noGrp="1"/>
          </p:cNvSpPr>
          <p:nvPr>
            <p:ph sz="quarter" idx="1"/>
          </p:nvPr>
        </p:nvSpPr>
        <p:spPr>
          <a:xfrm>
            <a:off x="612648" y="1600200"/>
            <a:ext cx="8153400" cy="1600200"/>
          </a:xfrm>
        </p:spPr>
        <p:txBody>
          <a:bodyPr>
            <a:normAutofit fontScale="70000" lnSpcReduction="20000"/>
          </a:bodyPr>
          <a:lstStyle/>
          <a:p>
            <a:r>
              <a:rPr lang="en-US" sz="3200" dirty="0" smtClean="0"/>
              <a:t>Suppose that a 3-bit image (L=8) of size 64 × 64 pixels (MN = 4096) has the intensity distribution shown in the following table (on the left). Get the histogram transformation function and make the output image with the specified histogram, listed in the table on the right.</a:t>
            </a:r>
          </a:p>
          <a:p>
            <a:endParaRPr lang="en-US" dirty="0"/>
          </a:p>
        </p:txBody>
      </p:sp>
      <p:pic>
        <p:nvPicPr>
          <p:cNvPr id="4" name="Picture 5"/>
          <p:cNvPicPr>
            <a:picLocks noChangeAspect="1" noChangeArrowheads="1"/>
          </p:cNvPicPr>
          <p:nvPr/>
        </p:nvPicPr>
        <p:blipFill>
          <a:blip r:embed="rId2" cstate="print"/>
          <a:srcRect/>
          <a:stretch>
            <a:fillRect/>
          </a:stretch>
        </p:blipFill>
        <p:spPr bwMode="auto">
          <a:xfrm>
            <a:off x="381000" y="3071816"/>
            <a:ext cx="4572000" cy="3259760"/>
          </a:xfrm>
          <a:prstGeom prst="rect">
            <a:avLst/>
          </a:prstGeom>
          <a:noFill/>
          <a:ln w="9525">
            <a:noFill/>
            <a:miter lim="800000"/>
            <a:headEnd/>
            <a:tailEnd/>
          </a:ln>
        </p:spPr>
      </p:pic>
      <p:pic>
        <p:nvPicPr>
          <p:cNvPr id="141313" name="Picture 1"/>
          <p:cNvPicPr>
            <a:picLocks noChangeAspect="1" noChangeArrowheads="1"/>
          </p:cNvPicPr>
          <p:nvPr/>
        </p:nvPicPr>
        <p:blipFill>
          <a:blip r:embed="rId3" cstate="print"/>
          <a:srcRect/>
          <a:stretch>
            <a:fillRect/>
          </a:stretch>
        </p:blipFill>
        <p:spPr bwMode="auto">
          <a:xfrm>
            <a:off x="5562600" y="3124200"/>
            <a:ext cx="2286000" cy="31051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00166" y="857232"/>
          <a:ext cx="6072230" cy="5786475"/>
        </p:xfrm>
        <a:graphic>
          <a:graphicData uri="http://schemas.openxmlformats.org/drawingml/2006/table">
            <a:tbl>
              <a:tblPr>
                <a:tableStyleId>{08FB837D-C827-4EFA-A057-4D05807E0F7C}</a:tableStyleId>
              </a:tblPr>
              <a:tblGrid>
                <a:gridCol w="1134514"/>
                <a:gridCol w="996998"/>
                <a:gridCol w="1048566"/>
                <a:gridCol w="825102"/>
                <a:gridCol w="1048566"/>
                <a:gridCol w="1018484"/>
              </a:tblGrid>
              <a:tr h="1933395">
                <a:tc>
                  <a:txBody>
                    <a:bodyPr/>
                    <a:lstStyle/>
                    <a:p>
                      <a:pPr algn="ctr" fontAlgn="ctr"/>
                      <a:r>
                        <a:rPr lang="en-US" sz="2000" u="none" strike="noStrike" dirty="0">
                          <a:solidFill>
                            <a:schemeClr val="bg1"/>
                          </a:solidFill>
                        </a:rPr>
                        <a:t>I/p </a:t>
                      </a:r>
                      <a:br>
                        <a:rPr lang="en-US" sz="2000" u="none" strike="noStrike" dirty="0">
                          <a:solidFill>
                            <a:schemeClr val="bg1"/>
                          </a:solidFill>
                        </a:rPr>
                      </a:br>
                      <a:r>
                        <a:rPr lang="en-US" sz="2000" u="none" strike="noStrike" dirty="0">
                          <a:solidFill>
                            <a:schemeClr val="bg1"/>
                          </a:solidFill>
                        </a:rPr>
                        <a:t>Gray Level</a:t>
                      </a:r>
                      <a:br>
                        <a:rPr lang="en-US" sz="2000" u="none" strike="noStrike" dirty="0">
                          <a:solidFill>
                            <a:schemeClr val="bg1"/>
                          </a:solidFill>
                        </a:rPr>
                      </a:br>
                      <a:r>
                        <a:rPr lang="en-US" sz="2000" u="none" strike="noStrike" dirty="0">
                          <a:solidFill>
                            <a:schemeClr val="bg1"/>
                          </a:solidFill>
                        </a:rPr>
                        <a:t>(</a:t>
                      </a:r>
                      <a:r>
                        <a:rPr lang="en-US" sz="2000" u="none" strike="noStrike" dirty="0" err="1" smtClean="0">
                          <a:solidFill>
                            <a:schemeClr val="bg1"/>
                          </a:solidFill>
                        </a:rPr>
                        <a:t>r</a:t>
                      </a:r>
                      <a:r>
                        <a:rPr lang="en-US" sz="2000" u="none" strike="noStrike" baseline="-25000" dirty="0" err="1" smtClean="0">
                          <a:solidFill>
                            <a:schemeClr val="bg1"/>
                          </a:solidFill>
                        </a:rPr>
                        <a:t>k</a:t>
                      </a:r>
                      <a:r>
                        <a:rPr lang="en-US" sz="2000" u="none" strike="noStrike" dirty="0" smtClean="0">
                          <a:solidFill>
                            <a:schemeClr val="bg1"/>
                          </a:solidFill>
                        </a:rPr>
                        <a:t>) </a:t>
                      </a:r>
                      <a:endParaRPr lang="en-US" sz="2000" b="0" i="0" u="none" strike="noStrike" dirty="0">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no. of pixels</a:t>
                      </a:r>
                      <a:br>
                        <a:rPr lang="en-US" sz="2000" u="none" strike="noStrike" dirty="0">
                          <a:solidFill>
                            <a:schemeClr val="bg1"/>
                          </a:solidFill>
                        </a:rPr>
                      </a:br>
                      <a:r>
                        <a:rPr lang="en-US" sz="2000" u="none" strike="noStrike" dirty="0">
                          <a:solidFill>
                            <a:schemeClr val="bg1"/>
                          </a:solidFill>
                        </a:rPr>
                        <a:t>(</a:t>
                      </a:r>
                      <a:r>
                        <a:rPr lang="en-US" sz="2000" u="none" strike="noStrike" dirty="0" err="1">
                          <a:solidFill>
                            <a:schemeClr val="bg1"/>
                          </a:solidFill>
                        </a:rPr>
                        <a:t>n</a:t>
                      </a:r>
                      <a:r>
                        <a:rPr lang="en-US" sz="2000" u="none" strike="noStrike" baseline="-25000" dirty="0" err="1">
                          <a:solidFill>
                            <a:schemeClr val="bg1"/>
                          </a:solidFill>
                        </a:rPr>
                        <a:t>k</a:t>
                      </a:r>
                      <a:r>
                        <a:rPr lang="en-US" sz="2000" u="none" strike="noStrike" dirty="0">
                          <a:solidFill>
                            <a:schemeClr val="bg1"/>
                          </a:solidFill>
                        </a:rPr>
                        <a:t>)</a:t>
                      </a:r>
                      <a:endParaRPr lang="en-US" sz="2000" b="0" i="0" u="none" strike="noStrike" dirty="0">
                        <a:solidFill>
                          <a:schemeClr val="bg1"/>
                        </a:solidFill>
                        <a:latin typeface="Calibri"/>
                      </a:endParaRPr>
                    </a:p>
                  </a:txBody>
                  <a:tcPr marL="9525" marR="9525" marT="9525" marB="0" anchor="ctr">
                    <a:solidFill>
                      <a:srgbClr val="002060"/>
                    </a:solidFill>
                  </a:tcPr>
                </a:tc>
                <a:tc>
                  <a:txBody>
                    <a:bodyPr/>
                    <a:lstStyle/>
                    <a:p>
                      <a:pPr algn="ctr" fontAlgn="ctr"/>
                      <a:r>
                        <a:rPr lang="en-US" sz="2000" b="0" i="0" u="none" strike="noStrike" dirty="0">
                          <a:solidFill>
                            <a:schemeClr val="bg1"/>
                          </a:solidFill>
                          <a:latin typeface="+mn-lt"/>
                        </a:rPr>
                        <a:t>p(</a:t>
                      </a:r>
                      <a:r>
                        <a:rPr lang="en-US" sz="2000" b="0" i="0" u="none" strike="noStrike" dirty="0" err="1">
                          <a:solidFill>
                            <a:schemeClr val="bg1"/>
                          </a:solidFill>
                          <a:latin typeface="+mn-lt"/>
                        </a:rPr>
                        <a:t>r</a:t>
                      </a:r>
                      <a:r>
                        <a:rPr lang="en-US" sz="2000" b="0" i="0" u="none" strike="noStrike" baseline="-25000" dirty="0" err="1">
                          <a:solidFill>
                            <a:schemeClr val="bg1"/>
                          </a:solidFill>
                          <a:latin typeface="+mn-lt"/>
                        </a:rPr>
                        <a:t>k</a:t>
                      </a:r>
                      <a:r>
                        <a:rPr lang="en-US" sz="2000" b="0" i="0" u="none" strike="noStrike" dirty="0">
                          <a:solidFill>
                            <a:schemeClr val="bg1"/>
                          </a:solidFill>
                          <a:latin typeface="+mn-lt"/>
                        </a:rPr>
                        <a:t>) = </a:t>
                      </a:r>
                      <a:r>
                        <a:rPr lang="en-US" sz="2000" b="0" i="0" u="none" strike="noStrike" dirty="0" err="1">
                          <a:solidFill>
                            <a:schemeClr val="bg1"/>
                          </a:solidFill>
                          <a:latin typeface="+mn-lt"/>
                        </a:rPr>
                        <a:t>n</a:t>
                      </a:r>
                      <a:r>
                        <a:rPr lang="en-US" sz="2000" b="0" i="0" u="none" strike="noStrike" baseline="-25000" dirty="0" err="1">
                          <a:solidFill>
                            <a:schemeClr val="bg1"/>
                          </a:solidFill>
                          <a:latin typeface="+mn-lt"/>
                        </a:rPr>
                        <a:t>k</a:t>
                      </a:r>
                      <a:r>
                        <a:rPr lang="en-US" sz="2000" b="0" i="0" u="none" strike="noStrike" dirty="0">
                          <a:solidFill>
                            <a:schemeClr val="bg1"/>
                          </a:solidFill>
                          <a:latin typeface="+mn-lt"/>
                        </a:rPr>
                        <a:t>/MN</a:t>
                      </a:r>
                    </a:p>
                  </a:txBody>
                  <a:tcPr marL="0" marR="0" marT="0" marB="0" anchor="ctr">
                    <a:solidFill>
                      <a:srgbClr val="002060"/>
                    </a:solidFill>
                  </a:tcPr>
                </a:tc>
                <a:tc>
                  <a:txBody>
                    <a:bodyPr/>
                    <a:lstStyle/>
                    <a:p>
                      <a:pPr algn="ctr" fontAlgn="ctr"/>
                      <a:r>
                        <a:rPr lang="el-GR" sz="2000" u="none" strike="noStrike">
                          <a:solidFill>
                            <a:schemeClr val="bg1"/>
                          </a:solidFill>
                        </a:rPr>
                        <a:t>Σ</a:t>
                      </a:r>
                      <a:endParaRPr lang="el-GR"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(L-1)</a:t>
                      </a:r>
                      <a:r>
                        <a:rPr lang="el-GR" sz="2000" u="none" strike="noStrike">
                          <a:solidFill>
                            <a:schemeClr val="bg1"/>
                          </a:solidFill>
                        </a:rPr>
                        <a:t>Σ</a:t>
                      </a:r>
                      <a:endParaRPr lang="el-GR"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O/p </a:t>
                      </a:r>
                      <a:br>
                        <a:rPr lang="en-US" sz="2000" u="none" strike="noStrike">
                          <a:solidFill>
                            <a:schemeClr val="bg1"/>
                          </a:solidFill>
                        </a:rPr>
                      </a:br>
                      <a:r>
                        <a:rPr lang="en-US" sz="2000" u="none" strike="noStrike">
                          <a:solidFill>
                            <a:schemeClr val="bg1"/>
                          </a:solidFill>
                        </a:rPr>
                        <a:t>Gray Level</a:t>
                      </a:r>
                      <a:br>
                        <a:rPr lang="en-US" sz="2000" u="none" strike="noStrike">
                          <a:solidFill>
                            <a:schemeClr val="bg1"/>
                          </a:solidFill>
                        </a:rPr>
                      </a:br>
                      <a:r>
                        <a:rPr lang="en-US" sz="2000" u="none" strike="noStrike">
                          <a:solidFill>
                            <a:schemeClr val="bg1"/>
                          </a:solidFill>
                        </a:rPr>
                        <a:t>(s)</a:t>
                      </a:r>
                      <a:endParaRPr lang="en-US" sz="2000" b="0" i="0" u="none" strike="noStrike">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790</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0.19</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0.19</a:t>
                      </a:r>
                      <a:endParaRPr lang="en-US" sz="2000" b="0" i="0" u="none" strike="noStrike" dirty="0">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1.33</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1</a:t>
                      </a:r>
                      <a:endParaRPr lang="en-US" sz="2000" b="0" i="0" u="none" strike="noStrike">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1</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1023</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0.25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0.44</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3.08</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3</a:t>
                      </a:r>
                      <a:endParaRPr lang="en-US" sz="2000" b="0" i="0" u="none" strike="noStrike">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2</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850</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0.21</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0.65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4.55</a:t>
                      </a:r>
                      <a:endParaRPr lang="en-US" sz="2000" b="0" i="0" u="none" strike="noStrike" dirty="0">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5</a:t>
                      </a:r>
                      <a:endParaRPr lang="en-US" sz="2000" b="0" i="0" u="none" strike="noStrike">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3</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656</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0.16</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0.81</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5.67</a:t>
                      </a:r>
                      <a:endParaRPr lang="en-US" sz="2000" b="0" i="0" u="none" strike="noStrike" dirty="0">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6</a:t>
                      </a:r>
                      <a:endParaRPr lang="en-US" sz="2000" b="0" i="0" u="none" strike="noStrike">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4</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329</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0.08</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0.89</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6.23</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6</a:t>
                      </a:r>
                      <a:endParaRPr lang="en-US" sz="2000" b="0" i="0" u="none" strike="noStrike" dirty="0">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245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0.06</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0.95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6.65</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9525" marR="9525" marT="9525" marB="0" anchor="ctr">
                    <a:solidFill>
                      <a:srgbClr val="002060"/>
                    </a:solidFill>
                  </a:tcPr>
                </a:tc>
              </a:tr>
              <a:tr h="479921">
                <a:tc>
                  <a:txBody>
                    <a:bodyPr/>
                    <a:lstStyle/>
                    <a:p>
                      <a:pPr algn="ctr" fontAlgn="ctr"/>
                      <a:r>
                        <a:rPr lang="en-US" sz="2000" u="none" strike="noStrike">
                          <a:solidFill>
                            <a:schemeClr val="bg1"/>
                          </a:solidFill>
                        </a:rPr>
                        <a:t>6</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122</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0.03</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0.98</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6.86</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9525" marR="9525" marT="9525" marB="0" anchor="ctr">
                    <a:solidFill>
                      <a:srgbClr val="002060"/>
                    </a:solidFill>
                  </a:tcPr>
                </a:tc>
              </a:tr>
              <a:tr h="493633">
                <a:tc>
                  <a:txBody>
                    <a:bodyPr/>
                    <a:lstStyle/>
                    <a:p>
                      <a:pPr algn="ctr" fontAlgn="ctr"/>
                      <a:r>
                        <a:rPr lang="en-US" sz="2000" u="none" strike="noStrike">
                          <a:solidFill>
                            <a:schemeClr val="bg1"/>
                          </a:solidFill>
                        </a:rPr>
                        <a:t>7</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81</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0.02</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1.00</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a:solidFill>
                            <a:schemeClr val="bg1"/>
                          </a:solidFill>
                        </a:rPr>
                        <a:t>7.00</a:t>
                      </a:r>
                      <a:endParaRPr lang="en-US" sz="2000" b="0" i="0" u="none" strike="noStrike">
                        <a:solidFill>
                          <a:schemeClr val="bg1"/>
                        </a:solidFill>
                        <a:latin typeface="Calibri"/>
                      </a:endParaRPr>
                    </a:p>
                  </a:txBody>
                  <a:tcPr marL="9525" marR="9525" marT="9525" marB="0" anchor="ctr">
                    <a:solidFill>
                      <a:srgbClr val="002060"/>
                    </a:solidFill>
                  </a:tcPr>
                </a:tc>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9525" marR="9525" marT="9525" marB="0" anchor="ctr">
                    <a:solidFill>
                      <a:srgbClr val="002060"/>
                    </a:solidFill>
                  </a:tcPr>
                </a:tc>
              </a:tr>
            </a:tbl>
          </a:graphicData>
        </a:graphic>
      </p:graphicFrame>
      <p:sp>
        <p:nvSpPr>
          <p:cNvPr id="5" name="TextBox 4"/>
          <p:cNvSpPr txBox="1"/>
          <p:nvPr/>
        </p:nvSpPr>
        <p:spPr>
          <a:xfrm>
            <a:off x="571472" y="285728"/>
            <a:ext cx="7572428" cy="461665"/>
          </a:xfrm>
          <a:prstGeom prst="rect">
            <a:avLst/>
          </a:prstGeom>
          <a:noFill/>
        </p:spPr>
        <p:txBody>
          <a:bodyPr wrap="square" rtlCol="0">
            <a:spAutoFit/>
          </a:bodyPr>
          <a:lstStyle/>
          <a:p>
            <a:r>
              <a:rPr lang="en-US" sz="2400" dirty="0" smtClean="0">
                <a:latin typeface="+mn-lt"/>
              </a:rPr>
              <a:t>We have already equalized the first histogram.</a:t>
            </a:r>
            <a:endParaRPr lang="en-US" sz="2400" dirty="0">
              <a:latin typeface="+mn-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685800"/>
            <a:ext cx="7572428" cy="523220"/>
          </a:xfrm>
          <a:prstGeom prst="rect">
            <a:avLst/>
          </a:prstGeom>
          <a:noFill/>
        </p:spPr>
        <p:txBody>
          <a:bodyPr wrap="square" rtlCol="0">
            <a:spAutoFit/>
          </a:bodyPr>
          <a:lstStyle/>
          <a:p>
            <a:r>
              <a:rPr lang="en-US" sz="2800" b="1" dirty="0" smtClean="0">
                <a:latin typeface="+mn-lt"/>
              </a:rPr>
              <a:t>Now equalize the second histogram.</a:t>
            </a:r>
            <a:endParaRPr lang="en-US" sz="2800" b="1" dirty="0">
              <a:latin typeface="+mn-lt"/>
            </a:endParaRPr>
          </a:p>
        </p:txBody>
      </p:sp>
      <p:graphicFrame>
        <p:nvGraphicFramePr>
          <p:cNvPr id="5" name="Table 4"/>
          <p:cNvGraphicFramePr>
            <a:graphicFrameLocks noGrp="1"/>
          </p:cNvGraphicFramePr>
          <p:nvPr/>
        </p:nvGraphicFramePr>
        <p:xfrm>
          <a:off x="1428730" y="1838331"/>
          <a:ext cx="5786476" cy="4643470"/>
        </p:xfrm>
        <a:graphic>
          <a:graphicData uri="http://schemas.openxmlformats.org/drawingml/2006/table">
            <a:tbl>
              <a:tblPr>
                <a:tableStyleId>{775DCB02-9BB8-47FD-8907-85C794F793BA}</a:tableStyleId>
              </a:tblPr>
              <a:tblGrid>
                <a:gridCol w="1231960"/>
                <a:gridCol w="1194627"/>
                <a:gridCol w="1138629"/>
                <a:gridCol w="1082631"/>
                <a:gridCol w="1138629"/>
              </a:tblGrid>
              <a:tr h="1594837">
                <a:tc>
                  <a:txBody>
                    <a:bodyPr/>
                    <a:lstStyle/>
                    <a:p>
                      <a:pPr algn="ctr" fontAlgn="ctr"/>
                      <a:r>
                        <a:rPr lang="en-US" sz="2000" u="none" strike="noStrike" dirty="0">
                          <a:solidFill>
                            <a:schemeClr val="bg1"/>
                          </a:solidFill>
                        </a:rPr>
                        <a:t>Gray Level</a:t>
                      </a:r>
                      <a:br>
                        <a:rPr lang="en-US" sz="2000" u="none" strike="noStrike" dirty="0">
                          <a:solidFill>
                            <a:schemeClr val="bg1"/>
                          </a:solidFill>
                        </a:rPr>
                      </a:br>
                      <a:r>
                        <a:rPr lang="en-US" sz="2000" u="none" strike="noStrike" dirty="0">
                          <a:solidFill>
                            <a:schemeClr val="bg1"/>
                          </a:solidFill>
                        </a:rPr>
                        <a:t>(</a:t>
                      </a:r>
                      <a:r>
                        <a:rPr lang="en-US" sz="2000" u="none" strike="noStrike" dirty="0" err="1">
                          <a:solidFill>
                            <a:schemeClr val="bg1"/>
                          </a:solidFill>
                        </a:rPr>
                        <a:t>z</a:t>
                      </a:r>
                      <a:r>
                        <a:rPr lang="en-US" sz="2000" u="none" strike="noStrike" baseline="-25000" dirty="0" err="1">
                          <a:solidFill>
                            <a:schemeClr val="bg1"/>
                          </a:solidFill>
                        </a:rPr>
                        <a:t>k</a:t>
                      </a:r>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p(</a:t>
                      </a:r>
                      <a:r>
                        <a:rPr lang="en-US" sz="2000" u="none" strike="noStrike" dirty="0" err="1">
                          <a:solidFill>
                            <a:schemeClr val="bg1"/>
                          </a:solidFill>
                        </a:rPr>
                        <a:t>z</a:t>
                      </a:r>
                      <a:r>
                        <a:rPr lang="en-US" sz="2000" u="none" strike="noStrike" baseline="-25000" dirty="0" err="1">
                          <a:solidFill>
                            <a:schemeClr val="bg1"/>
                          </a:solidFill>
                        </a:rPr>
                        <a:t>k</a:t>
                      </a:r>
                      <a:r>
                        <a:rPr lang="en-US" sz="2000" u="none" strike="noStrike" dirty="0">
                          <a:solidFill>
                            <a:schemeClr val="bg1"/>
                          </a:solidFill>
                        </a:rPr>
                        <a:t>) = </a:t>
                      </a:r>
                      <a:r>
                        <a:rPr lang="en-US" sz="2000" u="none" strike="noStrike" dirty="0" err="1">
                          <a:solidFill>
                            <a:schemeClr val="bg1"/>
                          </a:solidFill>
                        </a:rPr>
                        <a:t>n</a:t>
                      </a:r>
                      <a:r>
                        <a:rPr lang="en-US" sz="2000" u="none" strike="noStrike" baseline="-25000" dirty="0" err="1">
                          <a:solidFill>
                            <a:schemeClr val="bg1"/>
                          </a:solidFill>
                        </a:rPr>
                        <a:t>k</a:t>
                      </a:r>
                      <a:r>
                        <a:rPr lang="en-US" sz="2000" u="none" strike="noStrike" dirty="0">
                          <a:solidFill>
                            <a:schemeClr val="bg1"/>
                          </a:solidFill>
                        </a:rPr>
                        <a:t>/MN</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l-GR" sz="2000" u="none" strike="noStrike">
                          <a:solidFill>
                            <a:schemeClr val="bg1"/>
                          </a:solidFill>
                        </a:rPr>
                        <a:t>Σ</a:t>
                      </a:r>
                      <a:endParaRPr lang="el-GR"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(L-1)</a:t>
                      </a:r>
                      <a:r>
                        <a:rPr lang="el-GR" sz="2000" u="none" strike="noStrike">
                          <a:solidFill>
                            <a:schemeClr val="bg1"/>
                          </a:solidFill>
                        </a:rPr>
                        <a:t>Σ</a:t>
                      </a:r>
                      <a:endParaRPr lang="el-GR"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O/p </a:t>
                      </a:r>
                      <a:br>
                        <a:rPr lang="en-US" sz="2000" u="none" strike="noStrike">
                          <a:solidFill>
                            <a:schemeClr val="bg1"/>
                          </a:solidFill>
                        </a:rPr>
                      </a:br>
                      <a:r>
                        <a:rPr lang="en-US" sz="2000" u="none" strike="noStrike">
                          <a:solidFill>
                            <a:schemeClr val="bg1"/>
                          </a:solidFill>
                        </a:rPr>
                        <a:t>Gray Level</a:t>
                      </a:r>
                      <a:br>
                        <a:rPr lang="en-US" sz="2000" u="none" strike="noStrike">
                          <a:solidFill>
                            <a:schemeClr val="bg1"/>
                          </a:solidFill>
                        </a:rPr>
                      </a:br>
                      <a:r>
                        <a:rPr lang="en-US" sz="2000" u="none" strike="noStrike">
                          <a:solidFill>
                            <a:schemeClr val="bg1"/>
                          </a:solidFill>
                        </a:rPr>
                        <a:t>G(z</a:t>
                      </a:r>
                      <a:r>
                        <a:rPr lang="en-US" sz="2000" u="none" strike="noStrike" baseline="-25000">
                          <a:solidFill>
                            <a:schemeClr val="bg1"/>
                          </a:solidFill>
                        </a:rPr>
                        <a:t>k</a:t>
                      </a:r>
                      <a:r>
                        <a:rPr lang="en-US" sz="2000" u="none" strike="noStrike">
                          <a:solidFill>
                            <a:schemeClr val="bg1"/>
                          </a:solidFill>
                        </a:rPr>
                        <a:t>)</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0.00</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0</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1</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0.00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0</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2</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0.00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0</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3</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0.15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0.15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1.05</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1</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4</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0.20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0.35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2.45</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2</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0.30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0.65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4.55</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5</a:t>
                      </a:r>
                      <a:endParaRPr lang="en-US" sz="2000" b="0" i="0" u="none" strike="noStrike">
                        <a:solidFill>
                          <a:schemeClr val="bg1"/>
                        </a:solidFill>
                        <a:latin typeface="Calibri"/>
                      </a:endParaRPr>
                    </a:p>
                  </a:txBody>
                  <a:tcPr marL="0" marR="0" marT="0" marB="0" anchor="ctr">
                    <a:solidFill>
                      <a:srgbClr val="002060"/>
                    </a:solidFill>
                  </a:tcPr>
                </a:tc>
              </a:tr>
              <a:tr h="379723">
                <a:tc>
                  <a:txBody>
                    <a:bodyPr/>
                    <a:lstStyle/>
                    <a:p>
                      <a:pPr algn="ctr" fontAlgn="ctr"/>
                      <a:r>
                        <a:rPr lang="en-US" sz="2000" u="none" strike="noStrike">
                          <a:solidFill>
                            <a:schemeClr val="bg1"/>
                          </a:solidFill>
                        </a:rPr>
                        <a:t>6</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0.20</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a:solidFill>
                            <a:schemeClr val="bg1"/>
                          </a:solidFill>
                        </a:rPr>
                        <a:t>0.85</a:t>
                      </a:r>
                      <a:endParaRPr lang="en-US" sz="2000" b="0" i="0" u="none" strike="noStrike">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5.95</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ctr">
                    <a:solidFill>
                      <a:srgbClr val="002060"/>
                    </a:solidFill>
                  </a:tcPr>
                </a:tc>
              </a:tr>
              <a:tr h="390572">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0.15</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ctr">
                    <a:solidFill>
                      <a:srgbClr val="002060"/>
                    </a:solidFill>
                  </a:tcPr>
                </a:tc>
                <a:tc>
                  <a:txBody>
                    <a:bodyPr/>
                    <a:lstStyle/>
                    <a:p>
                      <a:pPr algn="ctr" fontAlgn="ctr"/>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ctr">
                    <a:solidFill>
                      <a:srgbClr val="002060"/>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685800"/>
            <a:ext cx="8001056" cy="584775"/>
          </a:xfrm>
          <a:prstGeom prst="rect">
            <a:avLst/>
          </a:prstGeom>
          <a:noFill/>
        </p:spPr>
        <p:txBody>
          <a:bodyPr wrap="square" rtlCol="0">
            <a:spAutoFit/>
          </a:bodyPr>
          <a:lstStyle/>
          <a:p>
            <a:r>
              <a:rPr lang="en-US" sz="3200" b="1" dirty="0" smtClean="0"/>
              <a:t>And now we do the matching</a:t>
            </a:r>
            <a:endParaRPr lang="en-US" sz="3200" b="1" dirty="0"/>
          </a:p>
        </p:txBody>
      </p:sp>
      <p:graphicFrame>
        <p:nvGraphicFramePr>
          <p:cNvPr id="5" name="Table 4"/>
          <p:cNvGraphicFramePr>
            <a:graphicFrameLocks noGrp="1"/>
          </p:cNvGraphicFramePr>
          <p:nvPr/>
        </p:nvGraphicFramePr>
        <p:xfrm>
          <a:off x="285720" y="1623973"/>
          <a:ext cx="5643601" cy="4929227"/>
        </p:xfrm>
        <a:graphic>
          <a:graphicData uri="http://schemas.openxmlformats.org/drawingml/2006/table">
            <a:tbl>
              <a:tblPr/>
              <a:tblGrid>
                <a:gridCol w="934113"/>
                <a:gridCol w="934113"/>
                <a:gridCol w="1907149"/>
                <a:gridCol w="934113"/>
                <a:gridCol w="934113"/>
              </a:tblGrid>
              <a:tr h="1937621">
                <a:tc>
                  <a:txBody>
                    <a:bodyPr/>
                    <a:lstStyle/>
                    <a:p>
                      <a:pPr algn="ctr" fontAlgn="ctr"/>
                      <a:r>
                        <a:rPr lang="en-US" sz="2000" b="1" i="0" u="none" strike="noStrike" dirty="0">
                          <a:solidFill>
                            <a:srgbClr val="000000"/>
                          </a:solidFill>
                          <a:latin typeface="+mn-lt"/>
                        </a:rPr>
                        <a:t>I/p </a:t>
                      </a:r>
                      <a:br>
                        <a:rPr lang="en-US" sz="2000" b="1" i="0" u="none" strike="noStrike" dirty="0">
                          <a:solidFill>
                            <a:srgbClr val="000000"/>
                          </a:solidFill>
                          <a:latin typeface="+mn-lt"/>
                        </a:rPr>
                      </a:br>
                      <a:r>
                        <a:rPr lang="en-US" sz="2000" b="1" i="0" u="none" strike="noStrike" dirty="0">
                          <a:solidFill>
                            <a:srgbClr val="000000"/>
                          </a:solidFill>
                          <a:latin typeface="+mn-lt"/>
                        </a:rPr>
                        <a:t>Gray Level</a:t>
                      </a:r>
                      <a:br>
                        <a:rPr lang="en-US" sz="2000" b="1" i="0" u="none" strike="noStrike" dirty="0">
                          <a:solidFill>
                            <a:srgbClr val="000000"/>
                          </a:solidFill>
                          <a:latin typeface="+mn-lt"/>
                        </a:rPr>
                      </a:br>
                      <a:r>
                        <a:rPr lang="en-US" sz="2000" b="1" i="0" u="none" strike="noStrike" dirty="0">
                          <a:solidFill>
                            <a:srgbClr val="000000"/>
                          </a:solidFill>
                          <a:latin typeface="+mn-lt"/>
                        </a:rPr>
                        <a:t>(</a:t>
                      </a:r>
                      <a:r>
                        <a:rPr lang="en-US" sz="2000" b="1" i="0" u="none" strike="noStrike" dirty="0" err="1">
                          <a:solidFill>
                            <a:srgbClr val="000000"/>
                          </a:solidFill>
                          <a:latin typeface="+mn-lt"/>
                        </a:rPr>
                        <a:t>r</a:t>
                      </a:r>
                      <a:r>
                        <a:rPr lang="en-US" sz="2000" b="1" i="0" u="none" strike="noStrike" baseline="-25000" dirty="0" err="1">
                          <a:solidFill>
                            <a:srgbClr val="000000"/>
                          </a:solidFill>
                          <a:latin typeface="+mn-lt"/>
                        </a:rPr>
                        <a:t>k</a:t>
                      </a:r>
                      <a:r>
                        <a:rPr lang="en-US" sz="2000" b="1"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O/p </a:t>
                      </a:r>
                      <a:br>
                        <a:rPr lang="en-US" sz="2000" b="1" i="0" u="none" strike="noStrike" dirty="0">
                          <a:solidFill>
                            <a:srgbClr val="000000"/>
                          </a:solidFill>
                          <a:latin typeface="+mn-lt"/>
                        </a:rPr>
                      </a:br>
                      <a:r>
                        <a:rPr lang="en-US" sz="2000" b="1" i="0" u="none" strike="noStrike" dirty="0">
                          <a:solidFill>
                            <a:srgbClr val="000000"/>
                          </a:solidFill>
                          <a:latin typeface="+mn-lt"/>
                        </a:rPr>
                        <a:t>Gray Level</a:t>
                      </a:r>
                      <a:br>
                        <a:rPr lang="en-US" sz="2000" b="1" i="0" u="none" strike="noStrike" dirty="0">
                          <a:solidFill>
                            <a:srgbClr val="000000"/>
                          </a:solidFill>
                          <a:latin typeface="+mn-lt"/>
                        </a:rPr>
                      </a:br>
                      <a:r>
                        <a:rPr lang="en-US" sz="2000" b="1" i="0" u="none" strike="noStrike" dirty="0">
                          <a:solidFill>
                            <a:srgbClr val="000000"/>
                          </a:solidFill>
                          <a:latin typeface="+mn-lt"/>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dirty="0">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dirty="0">
                          <a:solidFill>
                            <a:srgbClr val="000000"/>
                          </a:solidFill>
                          <a:latin typeface="+mn-lt"/>
                        </a:rPr>
                        <a:t>O/p </a:t>
                      </a:r>
                      <a:br>
                        <a:rPr lang="en-US" sz="2000" b="1" i="0" u="none" strike="noStrike" dirty="0">
                          <a:solidFill>
                            <a:srgbClr val="000000"/>
                          </a:solidFill>
                          <a:latin typeface="+mn-lt"/>
                        </a:rPr>
                      </a:br>
                      <a:r>
                        <a:rPr lang="en-US" sz="2000" b="1" i="0" u="none" strike="noStrike" dirty="0">
                          <a:solidFill>
                            <a:srgbClr val="000000"/>
                          </a:solidFill>
                          <a:latin typeface="+mn-lt"/>
                        </a:rPr>
                        <a:t>Gray Level</a:t>
                      </a:r>
                      <a:br>
                        <a:rPr lang="en-US" sz="2000" b="1" i="0" u="none" strike="noStrike" dirty="0">
                          <a:solidFill>
                            <a:srgbClr val="000000"/>
                          </a:solidFill>
                          <a:latin typeface="+mn-lt"/>
                        </a:rPr>
                      </a:br>
                      <a:r>
                        <a:rPr lang="en-US" sz="2000" b="1" i="0" u="none" strike="noStrike" dirty="0">
                          <a:solidFill>
                            <a:srgbClr val="000000"/>
                          </a:solidFill>
                          <a:latin typeface="+mn-lt"/>
                        </a:rPr>
                        <a:t>G(</a:t>
                      </a:r>
                      <a:r>
                        <a:rPr lang="en-US" sz="2000" b="1" i="0" u="none" strike="noStrike" dirty="0" err="1">
                          <a:solidFill>
                            <a:srgbClr val="000000"/>
                          </a:solidFill>
                          <a:latin typeface="+mn-lt"/>
                        </a:rPr>
                        <a:t>z</a:t>
                      </a:r>
                      <a:r>
                        <a:rPr lang="en-US" sz="2000" b="1" i="0" u="none" strike="noStrike" baseline="-25000" dirty="0" err="1">
                          <a:solidFill>
                            <a:srgbClr val="000000"/>
                          </a:solidFill>
                          <a:latin typeface="+mn-lt"/>
                        </a:rPr>
                        <a:t>k</a:t>
                      </a:r>
                      <a:r>
                        <a:rPr lang="en-US" sz="2000" b="1" i="0" u="none" strike="noStrike" dirty="0">
                          <a:solidFill>
                            <a:srgbClr val="000000"/>
                          </a:solidFill>
                          <a:latin typeface="+mn-lt"/>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Gray Level</a:t>
                      </a:r>
                      <a:br>
                        <a:rPr lang="en-US" sz="2000" b="1" i="0" u="none" strike="noStrike" dirty="0">
                          <a:solidFill>
                            <a:srgbClr val="000000"/>
                          </a:solidFill>
                          <a:latin typeface="+mn-lt"/>
                        </a:rPr>
                      </a:br>
                      <a:r>
                        <a:rPr lang="en-US" sz="2000" b="1" i="0" u="none" strike="noStrike" dirty="0">
                          <a:solidFill>
                            <a:srgbClr val="000000"/>
                          </a:solidFill>
                          <a:latin typeface="+mn-lt"/>
                        </a:rPr>
                        <a:t>(</a:t>
                      </a:r>
                      <a:r>
                        <a:rPr lang="en-US" sz="2000" b="1" i="0" u="none" strike="noStrike" dirty="0" err="1">
                          <a:solidFill>
                            <a:srgbClr val="000000"/>
                          </a:solidFill>
                          <a:latin typeface="+mn-lt"/>
                        </a:rPr>
                        <a:t>z</a:t>
                      </a:r>
                      <a:r>
                        <a:rPr lang="en-US" sz="2000" b="1" i="0" u="none" strike="noStrike" baseline="-25000" dirty="0" err="1">
                          <a:solidFill>
                            <a:srgbClr val="000000"/>
                          </a:solidFill>
                          <a:latin typeface="+mn-lt"/>
                        </a:rPr>
                        <a:t>k</a:t>
                      </a:r>
                      <a:r>
                        <a:rPr lang="en-US" sz="2000" b="1" i="0" u="none" strike="noStrike" dirty="0">
                          <a:solidFill>
                            <a:srgbClr val="000000"/>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dirty="0">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dirty="0">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72620">
                <a:tc>
                  <a:txBody>
                    <a:bodyPr/>
                    <a:lstStyle/>
                    <a:p>
                      <a:pPr algn="ctr" fontAlgn="ctr"/>
                      <a:r>
                        <a:rPr lang="en-US" sz="2000" b="1"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83266">
                <a:tc>
                  <a:txBody>
                    <a:bodyPr/>
                    <a:lstStyle/>
                    <a:p>
                      <a:pPr algn="ctr" fontAlgn="ctr"/>
                      <a:r>
                        <a:rPr lang="en-US" sz="2000" b="1" i="0" u="none" strike="noStrike">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r>
                        <a:rPr lang="en-US" sz="2000" b="1"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a:txBody>
                    <a:bodyPr/>
                    <a:lstStyle/>
                    <a:p>
                      <a:pPr algn="ctr" fontAlgn="ctr"/>
                      <a:endParaRPr lang="en-US" sz="2000" b="0" i="0" u="none" strike="noStrike" dirty="0">
                        <a:solidFill>
                          <a:srgbClr val="000000"/>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1" i="0" u="none" strike="noStrike">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rgbClr val="000000"/>
                          </a:solidFill>
                          <a:latin typeface="+mn-lt"/>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grpSp>
        <p:nvGrpSpPr>
          <p:cNvPr id="6" name="Group 5"/>
          <p:cNvGrpSpPr/>
          <p:nvPr/>
        </p:nvGrpSpPr>
        <p:grpSpPr>
          <a:xfrm>
            <a:off x="2143109" y="3695679"/>
            <a:ext cx="2000264" cy="2786082"/>
            <a:chOff x="3571868" y="3357562"/>
            <a:chExt cx="2000264" cy="2786082"/>
          </a:xfrm>
        </p:grpSpPr>
        <p:cxnSp>
          <p:nvCxnSpPr>
            <p:cNvPr id="7" name="Straight Arrow Connector 6"/>
            <p:cNvCxnSpPr/>
            <p:nvPr/>
          </p:nvCxnSpPr>
          <p:spPr>
            <a:xfrm>
              <a:off x="3571868" y="3357562"/>
              <a:ext cx="1928826" cy="1214446"/>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3571868" y="3786190"/>
              <a:ext cx="1928826" cy="1143008"/>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3571868" y="4214818"/>
              <a:ext cx="2000264" cy="107157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12" idx="1"/>
            </p:cNvCxnSpPr>
            <p:nvPr/>
          </p:nvCxnSpPr>
          <p:spPr>
            <a:xfrm rot="10800000" flipH="1" flipV="1">
              <a:off x="3857620" y="4750602"/>
              <a:ext cx="1714512" cy="964413"/>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13" idx="1"/>
            </p:cNvCxnSpPr>
            <p:nvPr/>
          </p:nvCxnSpPr>
          <p:spPr>
            <a:xfrm rot="10800000" flipH="1" flipV="1">
              <a:off x="3786182" y="5715016"/>
              <a:ext cx="1714512" cy="285752"/>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2" name="Right Brace 11"/>
            <p:cNvSpPr/>
            <p:nvPr/>
          </p:nvSpPr>
          <p:spPr>
            <a:xfrm>
              <a:off x="3571868" y="4500570"/>
              <a:ext cx="285752" cy="5000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Right Brace 12"/>
            <p:cNvSpPr/>
            <p:nvPr/>
          </p:nvSpPr>
          <p:spPr>
            <a:xfrm>
              <a:off x="3643306" y="5286388"/>
              <a:ext cx="142876" cy="8572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aphicFrame>
        <p:nvGraphicFramePr>
          <p:cNvPr id="14" name="Table 13"/>
          <p:cNvGraphicFramePr>
            <a:graphicFrameLocks noGrp="1"/>
          </p:cNvGraphicFramePr>
          <p:nvPr/>
        </p:nvGraphicFramePr>
        <p:xfrm>
          <a:off x="6572264" y="1695411"/>
          <a:ext cx="2357423" cy="4857783"/>
        </p:xfrm>
        <a:graphic>
          <a:graphicData uri="http://schemas.openxmlformats.org/drawingml/2006/table">
            <a:tbl>
              <a:tblPr>
                <a:tableStyleId>{35758FB7-9AC5-4552-8A53-C91805E547FA}</a:tableStyleId>
              </a:tblPr>
              <a:tblGrid>
                <a:gridCol w="716179"/>
                <a:gridCol w="925065"/>
                <a:gridCol w="716179"/>
              </a:tblGrid>
              <a:tr h="1909539">
                <a:tc>
                  <a:txBody>
                    <a:bodyPr/>
                    <a:lstStyle/>
                    <a:p>
                      <a:pPr algn="ctr" fontAlgn="ctr"/>
                      <a:r>
                        <a:rPr lang="en-US" sz="1800" u="none" strike="noStrike" dirty="0">
                          <a:solidFill>
                            <a:srgbClr val="FFFF00"/>
                          </a:solidFill>
                        </a:rPr>
                        <a:t>I/p </a:t>
                      </a:r>
                      <a:br>
                        <a:rPr lang="en-US" sz="1800" u="none" strike="noStrike" dirty="0">
                          <a:solidFill>
                            <a:srgbClr val="FFFF00"/>
                          </a:solidFill>
                        </a:rPr>
                      </a:br>
                      <a:r>
                        <a:rPr lang="en-US" sz="1800" u="none" strike="noStrike" dirty="0">
                          <a:solidFill>
                            <a:srgbClr val="FFFF00"/>
                          </a:solidFill>
                        </a:rPr>
                        <a:t>Gray Level</a:t>
                      </a:r>
                      <a:br>
                        <a:rPr lang="en-US" sz="1800" u="none" strike="noStrike" dirty="0">
                          <a:solidFill>
                            <a:srgbClr val="FFFF00"/>
                          </a:solidFill>
                        </a:rPr>
                      </a:br>
                      <a:r>
                        <a:rPr lang="en-US" sz="1800" u="none" strike="noStrike" dirty="0">
                          <a:solidFill>
                            <a:srgbClr val="FFFF00"/>
                          </a:solidFill>
                        </a:rPr>
                        <a:t>(</a:t>
                      </a:r>
                      <a:r>
                        <a:rPr lang="en-US" sz="1800" u="none" strike="noStrike" dirty="0" err="1">
                          <a:solidFill>
                            <a:srgbClr val="FFFF00"/>
                          </a:solidFill>
                        </a:rPr>
                        <a:t>r</a:t>
                      </a:r>
                      <a:r>
                        <a:rPr lang="en-US" sz="1800" u="none" strike="noStrike" baseline="-25000" dirty="0" err="1">
                          <a:solidFill>
                            <a:srgbClr val="FFFF00"/>
                          </a:solidFill>
                        </a:rPr>
                        <a:t>k</a:t>
                      </a:r>
                      <a:r>
                        <a:rPr lang="en-US" sz="1800" u="none" strike="noStrike" dirty="0">
                          <a:solidFill>
                            <a:srgbClr val="FFFF00"/>
                          </a:solidFill>
                        </a:rPr>
                        <a:t>) </a:t>
                      </a:r>
                      <a:endParaRPr lang="en-US" sz="1800" b="0" i="0" u="none" strike="noStrike" dirty="0">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dirty="0">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a:solidFill>
                            <a:srgbClr val="FFFF00"/>
                          </a:solidFill>
                        </a:rPr>
                        <a:t>Gray Level</a:t>
                      </a:r>
                      <a:br>
                        <a:rPr lang="en-US" sz="1800" u="none" strike="noStrike">
                          <a:solidFill>
                            <a:srgbClr val="FFFF00"/>
                          </a:solidFill>
                        </a:rPr>
                      </a:br>
                      <a:r>
                        <a:rPr lang="en-US" sz="1800" u="none" strike="noStrike">
                          <a:solidFill>
                            <a:srgbClr val="FFFF00"/>
                          </a:solidFill>
                        </a:rPr>
                        <a:t>(z</a:t>
                      </a:r>
                      <a:r>
                        <a:rPr lang="en-US" sz="1800" u="none" strike="noStrike" baseline="-25000">
                          <a:solidFill>
                            <a:srgbClr val="FFFF00"/>
                          </a:solidFill>
                        </a:rPr>
                        <a:t>k</a:t>
                      </a:r>
                      <a:r>
                        <a:rPr lang="en-US" sz="1800" u="none" strike="noStrike">
                          <a:solidFill>
                            <a:srgbClr val="FFFF00"/>
                          </a:solidFill>
                        </a:rPr>
                        <a:t>) </a:t>
                      </a:r>
                      <a:endParaRPr lang="en-US" sz="1800" b="0" i="0" u="none" strike="noStrike">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0</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0</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1</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1</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2</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2</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3</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3</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4</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4</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5</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5</a:t>
                      </a:r>
                      <a:endParaRPr lang="en-US" sz="1800" b="0" i="0" u="none" strike="noStrike" dirty="0">
                        <a:solidFill>
                          <a:srgbClr val="FFFF00"/>
                        </a:solidFill>
                        <a:latin typeface="Calibri"/>
                      </a:endParaRPr>
                    </a:p>
                  </a:txBody>
                  <a:tcPr marL="0" marR="0" marT="0" marB="0" anchor="ctr">
                    <a:solidFill>
                      <a:srgbClr val="002060"/>
                    </a:solidFill>
                  </a:tcPr>
                </a:tc>
              </a:tr>
              <a:tr h="367219">
                <a:tc>
                  <a:txBody>
                    <a:bodyPr/>
                    <a:lstStyle/>
                    <a:p>
                      <a:pPr algn="ctr" fontAlgn="ctr"/>
                      <a:r>
                        <a:rPr lang="en-US" sz="1800" u="none" strike="noStrike">
                          <a:solidFill>
                            <a:srgbClr val="FFFF00"/>
                          </a:solidFill>
                        </a:rPr>
                        <a:t>6</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6</a:t>
                      </a:r>
                      <a:endParaRPr lang="en-US" sz="1800" b="0" i="0" u="none" strike="noStrike" dirty="0">
                        <a:solidFill>
                          <a:srgbClr val="FFFF00"/>
                        </a:solidFill>
                        <a:latin typeface="Calibri"/>
                      </a:endParaRPr>
                    </a:p>
                  </a:txBody>
                  <a:tcPr marL="0" marR="0" marT="0" marB="0" anchor="ctr">
                    <a:solidFill>
                      <a:srgbClr val="002060"/>
                    </a:solidFill>
                  </a:tcPr>
                </a:tc>
              </a:tr>
              <a:tr h="377711">
                <a:tc>
                  <a:txBody>
                    <a:bodyPr/>
                    <a:lstStyle/>
                    <a:p>
                      <a:pPr algn="ctr" fontAlgn="ctr"/>
                      <a:r>
                        <a:rPr lang="en-US" sz="1800" u="none" strike="noStrike">
                          <a:solidFill>
                            <a:srgbClr val="FFFF00"/>
                          </a:solidFill>
                        </a:rPr>
                        <a:t>7</a:t>
                      </a:r>
                      <a:endParaRPr lang="en-US" sz="1800" b="0" i="0" u="none" strike="noStrike">
                        <a:solidFill>
                          <a:srgbClr val="FFFF00"/>
                        </a:solidFill>
                        <a:latin typeface="Calibri"/>
                      </a:endParaRPr>
                    </a:p>
                  </a:txBody>
                  <a:tcPr marL="0" marR="0" marT="0" marB="0" anchor="ctr">
                    <a:solidFill>
                      <a:srgbClr val="002060"/>
                    </a:solidFill>
                  </a:tcPr>
                </a:tc>
                <a:tc>
                  <a:txBody>
                    <a:bodyPr/>
                    <a:lstStyle/>
                    <a:p>
                      <a:pPr algn="ctr" fontAlgn="ctr"/>
                      <a:endParaRPr lang="en-US" sz="1000" b="0" i="0" u="none" strike="noStrike">
                        <a:solidFill>
                          <a:srgbClr val="FFFF00"/>
                        </a:solidFill>
                        <a:latin typeface="Calibri"/>
                      </a:endParaRPr>
                    </a:p>
                  </a:txBody>
                  <a:tcPr marL="0" marR="0" marT="0" marB="0" anchor="ctr">
                    <a:solidFill>
                      <a:srgbClr val="002060"/>
                    </a:solidFill>
                  </a:tcPr>
                </a:tc>
                <a:tc>
                  <a:txBody>
                    <a:bodyPr/>
                    <a:lstStyle/>
                    <a:p>
                      <a:pPr algn="ctr" fontAlgn="ctr"/>
                      <a:r>
                        <a:rPr lang="en-US" sz="1800" u="none" strike="noStrike" dirty="0">
                          <a:solidFill>
                            <a:srgbClr val="FFFF00"/>
                          </a:solidFill>
                        </a:rPr>
                        <a:t>7</a:t>
                      </a:r>
                      <a:endParaRPr lang="en-US" sz="1800" b="0" i="0" u="none" strike="noStrike" dirty="0">
                        <a:solidFill>
                          <a:srgbClr val="FFFF00"/>
                        </a:solidFill>
                        <a:latin typeface="Calibri"/>
                      </a:endParaRPr>
                    </a:p>
                  </a:txBody>
                  <a:tcPr marL="0" marR="0" marT="0" marB="0" anchor="ctr">
                    <a:solidFill>
                      <a:srgbClr val="002060"/>
                    </a:solidFill>
                  </a:tcPr>
                </a:tc>
              </a:tr>
            </a:tbl>
          </a:graphicData>
        </a:graphic>
      </p:graphicFrame>
      <p:cxnSp>
        <p:nvCxnSpPr>
          <p:cNvPr id="15" name="Straight Arrow Connector 14"/>
          <p:cNvCxnSpPr/>
          <p:nvPr/>
        </p:nvCxnSpPr>
        <p:spPr>
          <a:xfrm rot="16200000" flipH="1">
            <a:off x="7179487" y="3874270"/>
            <a:ext cx="1143008"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7179487" y="4231460"/>
            <a:ext cx="1143008"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7143768" y="4624369"/>
            <a:ext cx="1214446"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flipH="1">
            <a:off x="7179487" y="4945840"/>
            <a:ext cx="1143008"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86644" y="5267311"/>
            <a:ext cx="928694" cy="785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286644" y="5553063"/>
            <a:ext cx="928694"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86644" y="5910253"/>
            <a:ext cx="1000132"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286644" y="6410319"/>
            <a:ext cx="107157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Histogram Matching: Example</a:t>
            </a:r>
            <a:endParaRPr lang="en-US" dirty="0"/>
          </a:p>
        </p:txBody>
      </p:sp>
      <p:graphicFrame>
        <p:nvGraphicFramePr>
          <p:cNvPr id="134146" name="Object 2" descr="Parchment"/>
          <p:cNvGraphicFramePr>
            <a:graphicFrameLocks noChangeAspect="1"/>
          </p:cNvGraphicFramePr>
          <p:nvPr/>
        </p:nvGraphicFramePr>
        <p:xfrm>
          <a:off x="3968750" y="1730375"/>
          <a:ext cx="1174750" cy="4822825"/>
        </p:xfrm>
        <a:graphic>
          <a:graphicData uri="http://schemas.openxmlformats.org/presentationml/2006/ole">
            <p:oleObj spid="_x0000_s134146" name="Equation" r:id="rId3" imgW="495000" imgH="2031840" progId="">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Histogram Matching: Example</a:t>
            </a:r>
            <a:endParaRPr lang="en-US" dirty="0"/>
          </a:p>
        </p:txBody>
      </p:sp>
      <p:pic>
        <p:nvPicPr>
          <p:cNvPr id="4" name="Picture 20"/>
          <p:cNvPicPr>
            <a:picLocks noChangeAspect="1" noChangeArrowheads="1"/>
          </p:cNvPicPr>
          <p:nvPr/>
        </p:nvPicPr>
        <p:blipFill>
          <a:blip r:embed="rId2" cstate="print"/>
          <a:srcRect/>
          <a:stretch>
            <a:fillRect/>
          </a:stretch>
        </p:blipFill>
        <p:spPr bwMode="auto">
          <a:xfrm>
            <a:off x="533400" y="1812646"/>
            <a:ext cx="5486400" cy="4740554"/>
          </a:xfrm>
          <a:prstGeom prst="rect">
            <a:avLst/>
          </a:prstGeom>
          <a:noFill/>
          <a:ln w="9525">
            <a:noFill/>
            <a:miter lim="800000"/>
            <a:headEnd/>
            <a:tailEnd/>
          </a:ln>
        </p:spPr>
      </p:pic>
      <p:pic>
        <p:nvPicPr>
          <p:cNvPr id="135170" name="Picture 2"/>
          <p:cNvPicPr>
            <a:picLocks noChangeAspect="1" noChangeArrowheads="1"/>
          </p:cNvPicPr>
          <p:nvPr/>
        </p:nvPicPr>
        <p:blipFill>
          <a:blip r:embed="rId3" cstate="print"/>
          <a:srcRect/>
          <a:stretch>
            <a:fillRect/>
          </a:stretch>
        </p:blipFill>
        <p:spPr bwMode="auto">
          <a:xfrm>
            <a:off x="6477000" y="1676400"/>
            <a:ext cx="2066925"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676400"/>
            <a:ext cx="7715250" cy="1200329"/>
          </a:xfrm>
          <a:prstGeom prst="rect">
            <a:avLst/>
          </a:prstGeom>
          <a:noFill/>
        </p:spPr>
        <p:txBody>
          <a:bodyPr>
            <a:spAutoFit/>
          </a:bodyPr>
          <a:lstStyle/>
          <a:p>
            <a:pPr algn="ctr" fontAlgn="auto">
              <a:spcBef>
                <a:spcPts val="0"/>
              </a:spcBef>
              <a:spcAft>
                <a:spcPts val="0"/>
              </a:spcAft>
              <a:defRPr/>
            </a:pPr>
            <a:r>
              <a:rPr lang="en-US" sz="3600" b="1" dirty="0" smtClean="0">
                <a:latin typeface="+mn-lt"/>
              </a:rPr>
              <a:t>Histogram </a:t>
            </a:r>
            <a:r>
              <a:rPr lang="en-US" sz="3600" b="1" dirty="0">
                <a:latin typeface="+mn-lt"/>
              </a:rPr>
              <a:t>processing yields robust image processing results</a:t>
            </a:r>
            <a:endParaRPr lang="en-GB" sz="3600" b="1" dirty="0">
              <a:latin typeface="Comic Sans MS" pitchFamily="66" charset="0"/>
            </a:endParaRPr>
          </a:p>
        </p:txBody>
      </p:sp>
      <p:sp>
        <p:nvSpPr>
          <p:cNvPr id="5" name="Explosion 1 4"/>
          <p:cNvSpPr/>
          <p:nvPr/>
        </p:nvSpPr>
        <p:spPr>
          <a:xfrm>
            <a:off x="1643063" y="3500438"/>
            <a:ext cx="5786437" cy="22145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rgbClr val="002060"/>
                </a:solidFill>
              </a:rPr>
              <a:t>Are histograms unique ???</a:t>
            </a:r>
          </a:p>
        </p:txBody>
      </p:sp>
      <p:grpSp>
        <p:nvGrpSpPr>
          <p:cNvPr id="6" name="Group 8"/>
          <p:cNvGrpSpPr>
            <a:grpSpLocks/>
          </p:cNvGrpSpPr>
          <p:nvPr/>
        </p:nvGrpSpPr>
        <p:grpSpPr bwMode="auto">
          <a:xfrm>
            <a:off x="2786063" y="4000500"/>
            <a:ext cx="3048000" cy="1295400"/>
            <a:chOff x="1008" y="2544"/>
            <a:chExt cx="1920" cy="816"/>
          </a:xfrm>
        </p:grpSpPr>
        <p:sp>
          <p:nvSpPr>
            <p:cNvPr id="7" name="Rectangle 4"/>
            <p:cNvSpPr>
              <a:spLocks noChangeArrowheads="1"/>
            </p:cNvSpPr>
            <p:nvPr/>
          </p:nvSpPr>
          <p:spPr bwMode="auto">
            <a:xfrm>
              <a:off x="1008"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8" name="Rectangle 5"/>
            <p:cNvSpPr>
              <a:spLocks noChangeArrowheads="1"/>
            </p:cNvSpPr>
            <p:nvPr/>
          </p:nvSpPr>
          <p:spPr bwMode="auto">
            <a:xfrm>
              <a:off x="1008" y="3072"/>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sp>
          <p:nvSpPr>
            <p:cNvPr id="9" name="Rectangle 6"/>
            <p:cNvSpPr>
              <a:spLocks noChangeArrowheads="1"/>
            </p:cNvSpPr>
            <p:nvPr/>
          </p:nvSpPr>
          <p:spPr bwMode="auto">
            <a:xfrm>
              <a:off x="2160" y="2544"/>
              <a:ext cx="768" cy="816"/>
            </a:xfrm>
            <a:prstGeom prst="rect">
              <a:avLst/>
            </a:prstGeom>
            <a:solidFill>
              <a:schemeClr val="bg1"/>
            </a:solidFill>
            <a:ln w="9525">
              <a:solidFill>
                <a:schemeClr val="tx1"/>
              </a:solidFill>
              <a:miter lim="800000"/>
              <a:headEnd/>
              <a:tailEnd/>
            </a:ln>
          </p:spPr>
          <p:txBody>
            <a:bodyPr wrap="none" anchor="ctr"/>
            <a:lstStyle/>
            <a:p>
              <a:endParaRPr lang="en-GB">
                <a:latin typeface="Comic Sans MS" pitchFamily="66" charset="0"/>
              </a:endParaRPr>
            </a:p>
          </p:txBody>
        </p:sp>
        <p:sp>
          <p:nvSpPr>
            <p:cNvPr id="10" name="Rectangle 7"/>
            <p:cNvSpPr>
              <a:spLocks noChangeArrowheads="1"/>
            </p:cNvSpPr>
            <p:nvPr/>
          </p:nvSpPr>
          <p:spPr bwMode="auto">
            <a:xfrm>
              <a:off x="2400" y="2784"/>
              <a:ext cx="288" cy="288"/>
            </a:xfrm>
            <a:prstGeom prst="rect">
              <a:avLst/>
            </a:prstGeom>
            <a:solidFill>
              <a:schemeClr val="tx1"/>
            </a:solidFill>
            <a:ln w="9525">
              <a:solidFill>
                <a:schemeClr val="accent2"/>
              </a:solidFill>
              <a:miter lim="800000"/>
              <a:headEnd/>
              <a:tailEnd/>
            </a:ln>
          </p:spPr>
          <p:txBody>
            <a:bodyPr wrap="none" anchor="ctr"/>
            <a:lstStyle/>
            <a:p>
              <a:endParaRPr lang="en-GB">
                <a:latin typeface="Comic Sans MS" pitchFamily="66" charset="0"/>
              </a:endParaRPr>
            </a:p>
          </p:txBody>
        </p:sp>
      </p:grpSp>
      <p:sp>
        <p:nvSpPr>
          <p:cNvPr id="11" name="TextBox 10"/>
          <p:cNvSpPr txBox="1"/>
          <p:nvPr/>
        </p:nvSpPr>
        <p:spPr>
          <a:xfrm>
            <a:off x="928688" y="5786438"/>
            <a:ext cx="7500937" cy="523875"/>
          </a:xfrm>
          <a:prstGeom prst="rect">
            <a:avLst/>
          </a:prstGeom>
          <a:noFill/>
        </p:spPr>
        <p:txBody>
          <a:bodyPr>
            <a:spAutoFit/>
          </a:bodyPr>
          <a:lstStyle/>
          <a:p>
            <a:pPr algn="ctr" fontAlgn="auto">
              <a:spcBef>
                <a:spcPts val="0"/>
              </a:spcBef>
              <a:spcAft>
                <a:spcPts val="0"/>
              </a:spcAft>
              <a:defRPr/>
            </a:pPr>
            <a:r>
              <a:rPr lang="en-GB" sz="2800" dirty="0">
                <a:solidFill>
                  <a:srgbClr val="C00000"/>
                </a:solidFill>
                <a:latin typeface="+mn-lt"/>
              </a:rPr>
              <a:t>Histograms of both the images are same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85800" y="1524000"/>
            <a:ext cx="7772400" cy="5257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Q: What happens if I reshuffle all pixels within the image?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A: It’s histogram won’t change.  No point processing will be affected…</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Need spatial information to capture this.  </a:t>
            </a: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p:cNvPicPr>
            <a:picLocks noChangeAspect="1" noChangeArrowheads="1"/>
          </p:cNvPicPr>
          <p:nvPr/>
        </p:nvPicPr>
        <p:blipFill>
          <a:blip r:embed="rId2" cstate="print"/>
          <a:srcRect r="65874" b="66435"/>
          <a:stretch>
            <a:fillRect/>
          </a:stretch>
        </p:blipFill>
        <p:spPr bwMode="auto">
          <a:xfrm>
            <a:off x="4267200" y="2514600"/>
            <a:ext cx="1776413" cy="1385888"/>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r="66353" b="65150"/>
          <a:stretch>
            <a:fillRect/>
          </a:stretch>
        </p:blipFill>
        <p:spPr bwMode="auto">
          <a:xfrm>
            <a:off x="1881188" y="2576513"/>
            <a:ext cx="1700212" cy="1385887"/>
          </a:xfrm>
          <a:prstGeom prst="rect">
            <a:avLst/>
          </a:prstGeom>
          <a:noFill/>
          <a:ln w="9525">
            <a:noFill/>
            <a:miter lim="800000"/>
            <a:headEnd/>
            <a:tailEnd/>
          </a:ln>
          <a:effectLst/>
        </p:spPr>
      </p:pic>
      <p:sp>
        <p:nvSpPr>
          <p:cNvPr id="7" name="Title 1"/>
          <p:cNvSpPr>
            <a:spLocks noGrp="1"/>
          </p:cNvSpPr>
          <p:nvPr>
            <p:ph type="title"/>
          </p:nvPr>
        </p:nvSpPr>
        <p:spPr>
          <a:xfrm>
            <a:off x="612648" y="304800"/>
            <a:ext cx="8153400" cy="990600"/>
          </a:xfrm>
        </p:spPr>
        <p:txBody>
          <a:bodyPr>
            <a:normAutofit/>
          </a:bodyPr>
          <a:lstStyle/>
          <a:p>
            <a:r>
              <a:rPr lang="en-US" sz="4000" b="1" dirty="0" smtClean="0">
                <a:solidFill>
                  <a:srgbClr val="003399"/>
                </a:solidFill>
              </a:rPr>
              <a:t>Local Histogram Processing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blinds(horizontal)">
                                      <p:cBhvr>
                                        <p:cTn id="1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04800"/>
            <a:ext cx="8153400" cy="990600"/>
          </a:xfrm>
        </p:spPr>
        <p:txBody>
          <a:bodyPr>
            <a:normAutofit/>
          </a:bodyPr>
          <a:lstStyle/>
          <a:p>
            <a:r>
              <a:rPr lang="en-US" sz="4000" b="1" dirty="0" smtClean="0">
                <a:solidFill>
                  <a:srgbClr val="003399"/>
                </a:solidFill>
              </a:rPr>
              <a:t>Local Histogram Processing</a:t>
            </a:r>
          </a:p>
        </p:txBody>
      </p:sp>
      <p:sp>
        <p:nvSpPr>
          <p:cNvPr id="3" name="Content Placeholder 2"/>
          <p:cNvSpPr>
            <a:spLocks noGrp="1"/>
          </p:cNvSpPr>
          <p:nvPr>
            <p:ph sz="quarter" idx="1"/>
          </p:nvPr>
        </p:nvSpPr>
        <p:spPr/>
        <p:txBody>
          <a:bodyPr>
            <a:normAutofit lnSpcReduction="10000"/>
          </a:bodyPr>
          <a:lstStyle/>
          <a:p>
            <a:r>
              <a:rPr lang="en-US" dirty="0" smtClean="0"/>
              <a:t>Transformation should be based on gray-level distribution in the neighborhood of every pixel.</a:t>
            </a:r>
          </a:p>
          <a:p>
            <a:r>
              <a:rPr lang="en-US" dirty="0" smtClean="0"/>
              <a:t>Local histogram processing:</a:t>
            </a:r>
          </a:p>
          <a:p>
            <a:pPr lvl="1">
              <a:buClr>
                <a:srgbClr val="003399"/>
              </a:buClr>
              <a:buFont typeface="Wingdings" pitchFamily="2" charset="2"/>
              <a:buChar char="Ø"/>
            </a:pPr>
            <a:r>
              <a:rPr lang="en-US" dirty="0" smtClean="0"/>
              <a:t>At each location the histogram of the points in the neighborhood is computed and a histogram equalization or histogram specification transformation function is obtained</a:t>
            </a:r>
          </a:p>
          <a:p>
            <a:pPr lvl="1">
              <a:buClr>
                <a:srgbClr val="003399"/>
              </a:buClr>
              <a:buFont typeface="Wingdings" pitchFamily="2" charset="2"/>
              <a:buChar char="Ø"/>
            </a:pPr>
            <a:r>
              <a:rPr lang="en-US" dirty="0" smtClean="0"/>
              <a:t>The gray level of the pixel centered in the neighborhood is mapped</a:t>
            </a:r>
          </a:p>
          <a:p>
            <a:pPr lvl="1">
              <a:buClr>
                <a:srgbClr val="003399"/>
              </a:buClr>
              <a:buFont typeface="Wingdings" pitchFamily="2" charset="2"/>
              <a:buChar char="Ø"/>
            </a:pPr>
            <a:r>
              <a:rPr lang="en-US" dirty="0" smtClean="0"/>
              <a:t>The center of the neighborhood is moved the next pixel and the procedure repeated</a:t>
            </a:r>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399"/>
                </a:solidFill>
              </a:rPr>
              <a:t>Local Histogram Processing: </a:t>
            </a:r>
            <a:r>
              <a:rPr lang="en-US" b="1" dirty="0" smtClean="0">
                <a:solidFill>
                  <a:srgbClr val="C00000"/>
                </a:solidFill>
              </a:rPr>
              <a:t>Example</a:t>
            </a:r>
            <a:endParaRPr lang="en-US" dirty="0">
              <a:solidFill>
                <a:srgbClr val="C00000"/>
              </a:solidFill>
            </a:endParaRPr>
          </a:p>
        </p:txBody>
      </p:sp>
      <p:grpSp>
        <p:nvGrpSpPr>
          <p:cNvPr id="7" name="Group 5"/>
          <p:cNvGrpSpPr>
            <a:grpSpLocks/>
          </p:cNvGrpSpPr>
          <p:nvPr/>
        </p:nvGrpSpPr>
        <p:grpSpPr bwMode="auto">
          <a:xfrm>
            <a:off x="914400" y="1905000"/>
            <a:ext cx="7772400" cy="3421909"/>
            <a:chOff x="914400" y="414317"/>
            <a:chExt cx="7771587" cy="3421923"/>
          </a:xfrm>
        </p:grpSpPr>
        <p:pic>
          <p:nvPicPr>
            <p:cNvPr id="8" name="Picture 3"/>
            <p:cNvPicPr>
              <a:picLocks noChangeAspect="1" noChangeArrowheads="1"/>
            </p:cNvPicPr>
            <p:nvPr/>
          </p:nvPicPr>
          <p:blipFill>
            <a:blip r:embed="rId3" cstate="print"/>
            <a:srcRect/>
            <a:stretch>
              <a:fillRect/>
            </a:stretch>
          </p:blipFill>
          <p:spPr bwMode="auto">
            <a:xfrm>
              <a:off x="914400" y="414317"/>
              <a:ext cx="7771587" cy="3421923"/>
            </a:xfrm>
            <a:prstGeom prst="rect">
              <a:avLst/>
            </a:prstGeom>
            <a:noFill/>
            <a:ln w="9525">
              <a:noFill/>
              <a:miter lim="800000"/>
              <a:headEnd/>
              <a:tailEnd/>
            </a:ln>
          </p:spPr>
        </p:pic>
        <p:sp>
          <p:nvSpPr>
            <p:cNvPr id="9" name="Rectangle 8"/>
            <p:cNvSpPr/>
            <p:nvPr/>
          </p:nvSpPr>
          <p:spPr>
            <a:xfrm>
              <a:off x="971544" y="3386129"/>
              <a:ext cx="933352" cy="152401"/>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GB"/>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Spatial Domain</a:t>
            </a:r>
            <a:endParaRPr lang="en-US" b="1" dirty="0">
              <a:solidFill>
                <a:srgbClr val="003399"/>
              </a:solidFill>
            </a:endParaRPr>
          </a:p>
        </p:txBody>
      </p:sp>
      <p:sp>
        <p:nvSpPr>
          <p:cNvPr id="3" name="Content Placeholder 2"/>
          <p:cNvSpPr>
            <a:spLocks noGrp="1"/>
          </p:cNvSpPr>
          <p:nvPr>
            <p:ph sz="quarter" idx="1"/>
          </p:nvPr>
        </p:nvSpPr>
        <p:spPr/>
        <p:txBody>
          <a:bodyPr>
            <a:noAutofit/>
          </a:bodyPr>
          <a:lstStyle/>
          <a:p>
            <a:pPr algn="just"/>
            <a:r>
              <a:rPr lang="en-US" altLang="zh-TW" sz="2800" b="1" dirty="0" smtClean="0">
                <a:solidFill>
                  <a:srgbClr val="C00000"/>
                </a:solidFill>
              </a:rPr>
              <a:t>Intensity Transformations (Point processing)</a:t>
            </a:r>
          </a:p>
          <a:p>
            <a:pPr lvl="1" algn="just"/>
            <a:r>
              <a:rPr lang="en-US" altLang="zh-TW" sz="2800" dirty="0" smtClean="0"/>
              <a:t>Operate on single pixels of an image</a:t>
            </a:r>
          </a:p>
          <a:p>
            <a:pPr lvl="2" algn="just"/>
            <a:r>
              <a:rPr lang="en-US" altLang="zh-TW" sz="2800" dirty="0" smtClean="0"/>
              <a:t>e.g., image averaging; logic operation; contrast stretching ...</a:t>
            </a:r>
          </a:p>
          <a:p>
            <a:pPr algn="just"/>
            <a:r>
              <a:rPr lang="en-US" altLang="zh-TW" sz="2800" b="1" dirty="0" smtClean="0">
                <a:solidFill>
                  <a:srgbClr val="C00000"/>
                </a:solidFill>
              </a:rPr>
              <a:t>Spatial Filtering (Mask processing)</a:t>
            </a:r>
          </a:p>
          <a:p>
            <a:pPr lvl="1" algn="just"/>
            <a:r>
              <a:rPr lang="en-US" altLang="zh-TW" sz="2800" dirty="0" smtClean="0"/>
              <a:t>Working in a </a:t>
            </a:r>
            <a:r>
              <a:rPr lang="en-US" altLang="zh-TW" sz="2800" dirty="0" err="1" smtClean="0"/>
              <a:t>neighbourhood</a:t>
            </a:r>
            <a:r>
              <a:rPr lang="en-US" altLang="zh-TW" sz="2800" dirty="0" smtClean="0"/>
              <a:t> of every pixel in an image</a:t>
            </a:r>
          </a:p>
          <a:p>
            <a:pPr lvl="2" algn="just"/>
            <a:r>
              <a:rPr lang="en-US" altLang="zh-TW" sz="2800" dirty="0" smtClean="0"/>
              <a:t>e.g., blurring, median</a:t>
            </a:r>
            <a:endParaRPr lang="en-US" sz="28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7877" y="304800"/>
            <a:ext cx="3589444" cy="923330"/>
          </a:xfrm>
          <a:prstGeom prst="rect">
            <a:avLst/>
          </a:prstGeom>
          <a:noFill/>
        </p:spPr>
        <p:txBody>
          <a:bodyPr wrap="none" lIns="91440" tIns="45720" rIns="91440" bIns="45720">
            <a:spAutoFit/>
          </a:bodyPr>
          <a:lstStyle/>
          <a:p>
            <a:pPr algn="ctr"/>
            <a:r>
              <a:rPr lang="en-US" sz="5400" b="1" dirty="0" smtClean="0">
                <a:ln w="1905"/>
                <a:solidFill>
                  <a:srgbClr val="C00000"/>
                </a:solidFill>
                <a:effectLst>
                  <a:innerShdw blurRad="69850" dist="43180" dir="5400000">
                    <a:srgbClr val="000000">
                      <a:alpha val="65000"/>
                    </a:srgbClr>
                  </a:innerShdw>
                </a:effectLst>
                <a:latin typeface="+mn-lt"/>
              </a:rPr>
              <a:t>Assignment</a:t>
            </a:r>
            <a:endParaRPr lang="en-US" sz="5400" b="1" dirty="0">
              <a:ln w="1905"/>
              <a:solidFill>
                <a:srgbClr val="C00000"/>
              </a:solidFill>
              <a:effectLst>
                <a:innerShdw blurRad="69850" dist="43180" dir="5400000">
                  <a:srgbClr val="000000">
                    <a:alpha val="65000"/>
                  </a:srgbClr>
                </a:innerShdw>
              </a:effectLst>
              <a:latin typeface="+mn-lt"/>
            </a:endParaRPr>
          </a:p>
        </p:txBody>
      </p:sp>
      <p:sp>
        <p:nvSpPr>
          <p:cNvPr id="5" name="TextBox 4"/>
          <p:cNvSpPr txBox="1"/>
          <p:nvPr/>
        </p:nvSpPr>
        <p:spPr>
          <a:xfrm>
            <a:off x="714348" y="1543032"/>
            <a:ext cx="7715304" cy="461665"/>
          </a:xfrm>
          <a:prstGeom prst="rect">
            <a:avLst/>
          </a:prstGeom>
          <a:noFill/>
        </p:spPr>
        <p:txBody>
          <a:bodyPr wrap="square" rtlCol="0">
            <a:spAutoFit/>
          </a:bodyPr>
          <a:lstStyle/>
          <a:p>
            <a:pPr marL="457200" indent="-457200">
              <a:buFont typeface="Wingdings" pitchFamily="2" charset="2"/>
              <a:buChar char="Ø"/>
            </a:pPr>
            <a:r>
              <a:rPr lang="en-US" sz="2400" dirty="0" smtClean="0">
                <a:latin typeface="+mn-lt"/>
              </a:rPr>
              <a:t>Construct the histogram of the following image. </a:t>
            </a:r>
            <a:endParaRPr lang="en-US" sz="2400" dirty="0">
              <a:latin typeface="+mn-lt"/>
            </a:endParaRPr>
          </a:p>
        </p:txBody>
      </p:sp>
      <p:graphicFrame>
        <p:nvGraphicFramePr>
          <p:cNvPr id="6" name="Table 5"/>
          <p:cNvGraphicFramePr>
            <a:graphicFrameLocks noGrp="1"/>
          </p:cNvGraphicFramePr>
          <p:nvPr/>
        </p:nvGraphicFramePr>
        <p:xfrm>
          <a:off x="2071670" y="2185974"/>
          <a:ext cx="5120640" cy="1828800"/>
        </p:xfrm>
        <a:graphic>
          <a:graphicData uri="http://schemas.openxmlformats.org/drawingml/2006/table">
            <a:tbl>
              <a:tblPr firstRow="1" bandRow="1">
                <a:tableStyleId>{5940675A-B579-460E-94D1-54222C63F5DA}</a:tableStyleId>
              </a:tblPr>
              <a:tblGrid>
                <a:gridCol w="640080"/>
                <a:gridCol w="640080"/>
                <a:gridCol w="640080"/>
                <a:gridCol w="640080"/>
                <a:gridCol w="640080"/>
                <a:gridCol w="640080"/>
                <a:gridCol w="640080"/>
                <a:gridCol w="640080"/>
              </a:tblGrid>
              <a:tr h="370840">
                <a:tc>
                  <a:txBody>
                    <a:bodyPr/>
                    <a:lstStyle/>
                    <a:p>
                      <a:pPr algn="ctr"/>
                      <a:r>
                        <a:rPr lang="en-US" sz="2400" b="1" dirty="0" smtClean="0"/>
                        <a:t>0</a:t>
                      </a:r>
                      <a:endParaRPr lang="en-US" sz="2400" b="1" dirty="0"/>
                    </a:p>
                  </a:txBody>
                  <a:tcPr anchor="ctr"/>
                </a:tc>
                <a:tc>
                  <a:txBody>
                    <a:bodyPr/>
                    <a:lstStyle/>
                    <a:p>
                      <a:pPr algn="ctr"/>
                      <a:r>
                        <a:rPr lang="en-US" sz="2400" b="1" dirty="0" smtClean="0"/>
                        <a:t>1</a:t>
                      </a:r>
                      <a:endParaRPr lang="en-US" sz="2400" b="1" dirty="0"/>
                    </a:p>
                  </a:txBody>
                  <a:tcPr anchor="ctr"/>
                </a:tc>
                <a:tc>
                  <a:txBody>
                    <a:bodyPr/>
                    <a:lstStyle/>
                    <a:p>
                      <a:pPr algn="ctr"/>
                      <a:r>
                        <a:rPr lang="en-US" sz="2400" b="1" dirty="0" smtClean="0"/>
                        <a:t>2</a:t>
                      </a:r>
                      <a:endParaRPr lang="en-US" sz="2400" b="1" dirty="0"/>
                    </a:p>
                  </a:txBody>
                  <a:tcPr anchor="ctr"/>
                </a:tc>
                <a:tc>
                  <a:txBody>
                    <a:bodyPr/>
                    <a:lstStyle/>
                    <a:p>
                      <a:pPr algn="ctr"/>
                      <a:r>
                        <a:rPr lang="en-US" sz="2400" b="1" dirty="0" smtClean="0"/>
                        <a:t>3</a:t>
                      </a:r>
                      <a:endParaRPr lang="en-US" sz="2400" b="1" dirty="0"/>
                    </a:p>
                  </a:txBody>
                  <a:tcPr anchor="ctr"/>
                </a:tc>
                <a:tc>
                  <a:txBody>
                    <a:bodyPr/>
                    <a:lstStyle/>
                    <a:p>
                      <a:pPr algn="ctr"/>
                      <a:r>
                        <a:rPr lang="en-US" sz="2400" b="1" dirty="0" smtClean="0"/>
                        <a:t>4</a:t>
                      </a:r>
                      <a:endParaRPr lang="en-US" sz="2400" b="1" dirty="0"/>
                    </a:p>
                  </a:txBody>
                  <a:tcPr anchor="ctr"/>
                </a:tc>
                <a:tc>
                  <a:txBody>
                    <a:bodyPr/>
                    <a:lstStyle/>
                    <a:p>
                      <a:pPr algn="ctr"/>
                      <a:r>
                        <a:rPr lang="en-US" sz="2400" b="1" dirty="0" smtClean="0"/>
                        <a:t>5</a:t>
                      </a:r>
                      <a:endParaRPr lang="en-US" sz="2400" b="1" dirty="0"/>
                    </a:p>
                  </a:txBody>
                  <a:tcPr anchor="ctr"/>
                </a:tc>
                <a:tc>
                  <a:txBody>
                    <a:bodyPr/>
                    <a:lstStyle/>
                    <a:p>
                      <a:pPr algn="ctr"/>
                      <a:r>
                        <a:rPr lang="en-US" sz="2400" b="1" dirty="0" smtClean="0"/>
                        <a:t>6</a:t>
                      </a:r>
                      <a:endParaRPr lang="en-US" sz="2400" b="1" dirty="0"/>
                    </a:p>
                  </a:txBody>
                  <a:tcPr anchor="ctr"/>
                </a:tc>
                <a:tc>
                  <a:txBody>
                    <a:bodyPr/>
                    <a:lstStyle/>
                    <a:p>
                      <a:pPr algn="ctr"/>
                      <a:r>
                        <a:rPr lang="en-US" sz="2400" b="1" dirty="0" smtClean="0"/>
                        <a:t>7</a:t>
                      </a:r>
                      <a:endParaRPr lang="en-US" sz="2400" b="1" dirty="0"/>
                    </a:p>
                  </a:txBody>
                  <a:tcPr anchor="ctr"/>
                </a:tc>
              </a:tr>
              <a:tr h="370840">
                <a:tc>
                  <a:txBody>
                    <a:bodyPr/>
                    <a:lstStyle/>
                    <a:p>
                      <a:pPr algn="ctr"/>
                      <a:r>
                        <a:rPr lang="en-US" sz="2400" b="1" dirty="0" smtClean="0"/>
                        <a:t>0</a:t>
                      </a:r>
                      <a:endParaRPr lang="en-US" sz="2400" b="1" dirty="0"/>
                    </a:p>
                  </a:txBody>
                  <a:tcPr anchor="ctr"/>
                </a:tc>
                <a:tc>
                  <a:txBody>
                    <a:bodyPr/>
                    <a:lstStyle/>
                    <a:p>
                      <a:pPr algn="ctr"/>
                      <a:r>
                        <a:rPr lang="en-US" sz="2400" b="1" dirty="0" smtClean="0"/>
                        <a:t>1</a:t>
                      </a:r>
                      <a:endParaRPr lang="en-US" sz="2400" b="1" dirty="0"/>
                    </a:p>
                  </a:txBody>
                  <a:tcPr anchor="ctr"/>
                </a:tc>
                <a:tc>
                  <a:txBody>
                    <a:bodyPr/>
                    <a:lstStyle/>
                    <a:p>
                      <a:pPr algn="ctr"/>
                      <a:r>
                        <a:rPr lang="en-US" sz="2400" b="1" dirty="0" smtClean="0"/>
                        <a:t>2</a:t>
                      </a:r>
                      <a:endParaRPr lang="en-US" sz="2400" b="1" dirty="0"/>
                    </a:p>
                  </a:txBody>
                  <a:tcPr anchor="ctr"/>
                </a:tc>
                <a:tc>
                  <a:txBody>
                    <a:bodyPr/>
                    <a:lstStyle/>
                    <a:p>
                      <a:pPr algn="ctr"/>
                      <a:r>
                        <a:rPr lang="en-US" sz="2400" b="1" dirty="0" smtClean="0"/>
                        <a:t>3</a:t>
                      </a:r>
                      <a:endParaRPr lang="en-US" sz="2400" b="1" dirty="0"/>
                    </a:p>
                  </a:txBody>
                  <a:tcPr anchor="ctr"/>
                </a:tc>
                <a:tc>
                  <a:txBody>
                    <a:bodyPr/>
                    <a:lstStyle/>
                    <a:p>
                      <a:pPr algn="ctr"/>
                      <a:r>
                        <a:rPr lang="en-US" sz="2400" b="1" dirty="0" smtClean="0"/>
                        <a:t>4</a:t>
                      </a:r>
                      <a:endParaRPr lang="en-US" sz="2400" b="1" dirty="0"/>
                    </a:p>
                  </a:txBody>
                  <a:tcPr anchor="ctr"/>
                </a:tc>
                <a:tc>
                  <a:txBody>
                    <a:bodyPr/>
                    <a:lstStyle/>
                    <a:p>
                      <a:pPr algn="ctr"/>
                      <a:r>
                        <a:rPr lang="en-US" sz="2400" b="1" dirty="0" smtClean="0"/>
                        <a:t>5</a:t>
                      </a:r>
                      <a:endParaRPr lang="en-US" sz="2400" b="1" dirty="0"/>
                    </a:p>
                  </a:txBody>
                  <a:tcPr anchor="ctr"/>
                </a:tc>
                <a:tc>
                  <a:txBody>
                    <a:bodyPr/>
                    <a:lstStyle/>
                    <a:p>
                      <a:pPr algn="ctr"/>
                      <a:r>
                        <a:rPr lang="en-US" sz="2400" b="1" dirty="0" smtClean="0"/>
                        <a:t>6</a:t>
                      </a:r>
                      <a:endParaRPr lang="en-US" sz="2400" b="1" dirty="0"/>
                    </a:p>
                  </a:txBody>
                  <a:tcPr anchor="ctr"/>
                </a:tc>
                <a:tc>
                  <a:txBody>
                    <a:bodyPr/>
                    <a:lstStyle/>
                    <a:p>
                      <a:pPr algn="ctr"/>
                      <a:r>
                        <a:rPr lang="en-US" sz="2400" b="1" dirty="0" smtClean="0"/>
                        <a:t>7</a:t>
                      </a:r>
                      <a:endParaRPr lang="en-US" sz="2400" b="1" dirty="0"/>
                    </a:p>
                  </a:txBody>
                  <a:tcPr anchor="ctr"/>
                </a:tc>
              </a:tr>
              <a:tr h="370840">
                <a:tc>
                  <a:txBody>
                    <a:bodyPr/>
                    <a:lstStyle/>
                    <a:p>
                      <a:pPr algn="ctr"/>
                      <a:r>
                        <a:rPr lang="en-US" sz="2400" b="1" dirty="0" smtClean="0"/>
                        <a:t>8</a:t>
                      </a:r>
                      <a:endParaRPr lang="en-US" sz="2400" b="1" dirty="0"/>
                    </a:p>
                  </a:txBody>
                  <a:tcPr anchor="ctr"/>
                </a:tc>
                <a:tc>
                  <a:txBody>
                    <a:bodyPr/>
                    <a:lstStyle/>
                    <a:p>
                      <a:pPr algn="ctr"/>
                      <a:r>
                        <a:rPr lang="en-US" sz="2400" b="1" dirty="0" smtClean="0"/>
                        <a:t>9</a:t>
                      </a:r>
                      <a:endParaRPr lang="en-US" sz="2400" b="1" dirty="0"/>
                    </a:p>
                  </a:txBody>
                  <a:tcPr anchor="ctr"/>
                </a:tc>
                <a:tc>
                  <a:txBody>
                    <a:bodyPr/>
                    <a:lstStyle/>
                    <a:p>
                      <a:pPr algn="ctr"/>
                      <a:r>
                        <a:rPr lang="en-US" sz="2400" b="1" dirty="0" smtClean="0"/>
                        <a:t>10</a:t>
                      </a:r>
                      <a:endParaRPr lang="en-US" sz="2400" b="1" dirty="0"/>
                    </a:p>
                  </a:txBody>
                  <a:tcPr anchor="ctr"/>
                </a:tc>
                <a:tc>
                  <a:txBody>
                    <a:bodyPr/>
                    <a:lstStyle/>
                    <a:p>
                      <a:pPr algn="ctr"/>
                      <a:r>
                        <a:rPr lang="en-US" sz="2400" b="1" dirty="0" smtClean="0"/>
                        <a:t>11</a:t>
                      </a:r>
                      <a:endParaRPr lang="en-US" sz="2400" b="1" dirty="0"/>
                    </a:p>
                  </a:txBody>
                  <a:tcPr anchor="ctr"/>
                </a:tc>
                <a:tc>
                  <a:txBody>
                    <a:bodyPr/>
                    <a:lstStyle/>
                    <a:p>
                      <a:pPr algn="ctr"/>
                      <a:r>
                        <a:rPr lang="en-US" sz="2400" b="1" dirty="0" smtClean="0"/>
                        <a:t>12</a:t>
                      </a:r>
                      <a:endParaRPr lang="en-US" sz="2400" b="1" dirty="0"/>
                    </a:p>
                  </a:txBody>
                  <a:tcPr anchor="ctr"/>
                </a:tc>
                <a:tc>
                  <a:txBody>
                    <a:bodyPr/>
                    <a:lstStyle/>
                    <a:p>
                      <a:pPr algn="ctr"/>
                      <a:r>
                        <a:rPr lang="en-US" sz="2400" b="1" dirty="0" smtClean="0"/>
                        <a:t>13</a:t>
                      </a:r>
                      <a:endParaRPr lang="en-US" sz="2400" b="1" dirty="0"/>
                    </a:p>
                  </a:txBody>
                  <a:tcPr anchor="ctr"/>
                </a:tc>
                <a:tc>
                  <a:txBody>
                    <a:bodyPr/>
                    <a:lstStyle/>
                    <a:p>
                      <a:pPr algn="ctr"/>
                      <a:r>
                        <a:rPr lang="en-US" sz="2400" b="1" dirty="0" smtClean="0"/>
                        <a:t>14</a:t>
                      </a:r>
                      <a:endParaRPr lang="en-US" sz="2400" b="1" dirty="0"/>
                    </a:p>
                  </a:txBody>
                  <a:tcPr anchor="ctr"/>
                </a:tc>
                <a:tc>
                  <a:txBody>
                    <a:bodyPr/>
                    <a:lstStyle/>
                    <a:p>
                      <a:pPr algn="ctr"/>
                      <a:r>
                        <a:rPr lang="en-US" sz="2400" b="1" dirty="0" smtClean="0"/>
                        <a:t>15</a:t>
                      </a:r>
                      <a:endParaRPr lang="en-US" sz="2400" b="1" dirty="0"/>
                    </a:p>
                  </a:txBody>
                  <a:tcPr anchor="ctr"/>
                </a:tc>
              </a:tr>
              <a:tr h="370840">
                <a:tc>
                  <a:txBody>
                    <a:bodyPr/>
                    <a:lstStyle/>
                    <a:p>
                      <a:pPr algn="ctr"/>
                      <a:r>
                        <a:rPr lang="en-US" sz="2400" b="1" dirty="0" smtClean="0"/>
                        <a:t>8</a:t>
                      </a:r>
                      <a:endParaRPr lang="en-US" sz="2400" b="1" dirty="0"/>
                    </a:p>
                  </a:txBody>
                  <a:tcPr anchor="ctr"/>
                </a:tc>
                <a:tc>
                  <a:txBody>
                    <a:bodyPr/>
                    <a:lstStyle/>
                    <a:p>
                      <a:pPr algn="ctr"/>
                      <a:r>
                        <a:rPr lang="en-US" sz="2400" b="1" dirty="0" smtClean="0"/>
                        <a:t>9</a:t>
                      </a:r>
                      <a:endParaRPr lang="en-US" sz="2400" b="1" dirty="0"/>
                    </a:p>
                  </a:txBody>
                  <a:tcPr anchor="ctr"/>
                </a:tc>
                <a:tc>
                  <a:txBody>
                    <a:bodyPr/>
                    <a:lstStyle/>
                    <a:p>
                      <a:pPr algn="ctr"/>
                      <a:r>
                        <a:rPr lang="en-US" sz="2400" b="1" dirty="0" smtClean="0"/>
                        <a:t>10</a:t>
                      </a:r>
                      <a:endParaRPr lang="en-US" sz="2400" b="1" dirty="0"/>
                    </a:p>
                  </a:txBody>
                  <a:tcPr anchor="ctr"/>
                </a:tc>
                <a:tc>
                  <a:txBody>
                    <a:bodyPr/>
                    <a:lstStyle/>
                    <a:p>
                      <a:pPr algn="ctr"/>
                      <a:r>
                        <a:rPr lang="en-US" sz="2400" b="1" dirty="0" smtClean="0"/>
                        <a:t>11</a:t>
                      </a:r>
                      <a:endParaRPr lang="en-US" sz="2400" b="1" dirty="0"/>
                    </a:p>
                  </a:txBody>
                  <a:tcPr anchor="ctr"/>
                </a:tc>
                <a:tc>
                  <a:txBody>
                    <a:bodyPr/>
                    <a:lstStyle/>
                    <a:p>
                      <a:pPr algn="ctr"/>
                      <a:r>
                        <a:rPr lang="en-US" sz="2400" b="1" dirty="0" smtClean="0"/>
                        <a:t>12</a:t>
                      </a:r>
                      <a:endParaRPr lang="en-US" sz="2400" b="1" dirty="0"/>
                    </a:p>
                  </a:txBody>
                  <a:tcPr anchor="ctr"/>
                </a:tc>
                <a:tc>
                  <a:txBody>
                    <a:bodyPr/>
                    <a:lstStyle/>
                    <a:p>
                      <a:pPr algn="ctr"/>
                      <a:r>
                        <a:rPr lang="en-US" sz="2400" b="1" dirty="0" smtClean="0"/>
                        <a:t>13</a:t>
                      </a:r>
                      <a:endParaRPr lang="en-US" sz="2400" b="1" dirty="0"/>
                    </a:p>
                  </a:txBody>
                  <a:tcPr anchor="ctr"/>
                </a:tc>
                <a:tc>
                  <a:txBody>
                    <a:bodyPr/>
                    <a:lstStyle/>
                    <a:p>
                      <a:pPr algn="ctr"/>
                      <a:r>
                        <a:rPr lang="en-US" sz="2400" b="1" dirty="0" smtClean="0"/>
                        <a:t>14</a:t>
                      </a:r>
                      <a:endParaRPr lang="en-US" sz="2400" b="1" dirty="0"/>
                    </a:p>
                  </a:txBody>
                  <a:tcPr anchor="ctr"/>
                </a:tc>
                <a:tc>
                  <a:txBody>
                    <a:bodyPr/>
                    <a:lstStyle/>
                    <a:p>
                      <a:pPr algn="ctr"/>
                      <a:r>
                        <a:rPr lang="en-US" sz="2400" b="1" dirty="0" smtClean="0"/>
                        <a:t>15</a:t>
                      </a:r>
                      <a:endParaRPr lang="en-US" sz="2400" b="1" dirty="0"/>
                    </a:p>
                  </a:txBody>
                  <a:tcPr anchor="ctr"/>
                </a:tc>
              </a:tr>
            </a:tbl>
          </a:graphicData>
        </a:graphic>
      </p:graphicFrame>
      <p:sp>
        <p:nvSpPr>
          <p:cNvPr id="7" name="TextBox 6"/>
          <p:cNvSpPr txBox="1"/>
          <p:nvPr/>
        </p:nvSpPr>
        <p:spPr>
          <a:xfrm>
            <a:off x="714348" y="4471990"/>
            <a:ext cx="7715304" cy="2308324"/>
          </a:xfrm>
          <a:prstGeom prst="rect">
            <a:avLst/>
          </a:prstGeom>
          <a:noFill/>
        </p:spPr>
        <p:txBody>
          <a:bodyPr wrap="square" rtlCol="0">
            <a:spAutoFit/>
          </a:bodyPr>
          <a:lstStyle/>
          <a:p>
            <a:pPr marL="457200" indent="-457200">
              <a:buFont typeface="Wingdings" pitchFamily="2" charset="2"/>
              <a:buChar char="Ø"/>
            </a:pPr>
            <a:r>
              <a:rPr lang="en-US" sz="2400" dirty="0" smtClean="0">
                <a:latin typeface="+mn-lt"/>
              </a:rPr>
              <a:t>What will be the effect on the histogram if we set to zero the</a:t>
            </a:r>
          </a:p>
          <a:p>
            <a:pPr marL="914400" lvl="1" indent="-457200">
              <a:buFont typeface="Arial" pitchFamily="34" charset="0"/>
              <a:buChar char="•"/>
            </a:pPr>
            <a:r>
              <a:rPr lang="en-US" sz="2400" dirty="0" smtClean="0">
                <a:latin typeface="+mn-lt"/>
              </a:rPr>
              <a:t>Higher order bit plane?</a:t>
            </a:r>
          </a:p>
          <a:p>
            <a:pPr marL="914400" lvl="1" indent="-457200">
              <a:buFont typeface="Arial" pitchFamily="34" charset="0"/>
              <a:buChar char="•"/>
            </a:pPr>
            <a:r>
              <a:rPr lang="en-US" sz="2400" dirty="0" smtClean="0">
                <a:latin typeface="+mn-lt"/>
              </a:rPr>
              <a:t>Lower order bit plane ?</a:t>
            </a:r>
          </a:p>
          <a:p>
            <a:pPr marL="457200" indent="-457200">
              <a:buFont typeface="Wingdings" pitchFamily="2" charset="2"/>
              <a:buChar char="Ø"/>
            </a:pPr>
            <a:r>
              <a:rPr lang="en-US" sz="2400" dirty="0" smtClean="0">
                <a:latin typeface="+mn-lt"/>
              </a:rPr>
              <a:t>Take your grey scale image &amp; construct its histogram.</a:t>
            </a:r>
            <a:endParaRPr lang="en-US" sz="2400" dirty="0">
              <a:latin typeface="+mn-lt"/>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7877" y="304800"/>
            <a:ext cx="3589444" cy="923330"/>
          </a:xfrm>
          <a:prstGeom prst="rect">
            <a:avLst/>
          </a:prstGeom>
          <a:noFill/>
        </p:spPr>
        <p:txBody>
          <a:bodyPr wrap="none" lIns="91440" tIns="45720" rIns="91440" bIns="45720">
            <a:spAutoFit/>
          </a:bodyPr>
          <a:lstStyle/>
          <a:p>
            <a:pPr algn="ctr"/>
            <a:r>
              <a:rPr lang="en-US" sz="5400" b="1" dirty="0" smtClean="0">
                <a:ln w="1905"/>
                <a:solidFill>
                  <a:srgbClr val="C00000"/>
                </a:solidFill>
                <a:effectLst>
                  <a:innerShdw blurRad="69850" dist="43180" dir="5400000">
                    <a:srgbClr val="000000">
                      <a:alpha val="65000"/>
                    </a:srgbClr>
                  </a:innerShdw>
                </a:effectLst>
                <a:latin typeface="+mn-lt"/>
              </a:rPr>
              <a:t>Assignment</a:t>
            </a:r>
            <a:endParaRPr lang="en-US" sz="5400" b="1" dirty="0">
              <a:ln w="1905"/>
              <a:solidFill>
                <a:srgbClr val="C00000"/>
              </a:solidFill>
              <a:effectLst>
                <a:innerShdw blurRad="69850" dist="43180" dir="5400000">
                  <a:srgbClr val="000000">
                    <a:alpha val="65000"/>
                  </a:srgbClr>
                </a:innerShdw>
              </a:effectLst>
              <a:latin typeface="+mn-lt"/>
            </a:endParaRPr>
          </a:p>
        </p:txBody>
      </p:sp>
      <p:pic>
        <p:nvPicPr>
          <p:cNvPr id="5" name="Picture 1"/>
          <p:cNvPicPr>
            <a:picLocks noChangeAspect="1" noChangeArrowheads="1"/>
          </p:cNvPicPr>
          <p:nvPr/>
        </p:nvPicPr>
        <p:blipFill>
          <a:blip r:embed="rId2" cstate="print"/>
          <a:srcRect/>
          <a:stretch>
            <a:fillRect/>
          </a:stretch>
        </p:blipFill>
        <p:spPr bwMode="auto">
          <a:xfrm>
            <a:off x="666750" y="1600200"/>
            <a:ext cx="8096250" cy="463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normAutofit/>
          </a:bodyPr>
          <a:lstStyle/>
          <a:p>
            <a:r>
              <a:rPr lang="en-US" b="1" dirty="0" smtClean="0">
                <a:ln w="1905"/>
                <a:solidFill>
                  <a:srgbClr val="C00000"/>
                </a:solidFill>
                <a:effectLst>
                  <a:innerShdw blurRad="69850" dist="43180" dir="5400000">
                    <a:srgbClr val="000000">
                      <a:alpha val="65000"/>
                    </a:srgbClr>
                  </a:innerShdw>
                </a:effectLst>
              </a:rPr>
              <a:t>Assignment</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609600" y="1676400"/>
            <a:ext cx="8303016" cy="4462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solidFill>
                  <a:srgbClr val="003399"/>
                </a:solidFill>
              </a:rPr>
              <a:t>Enhancement Using Arithmetic/Logic Operations</a:t>
            </a:r>
          </a:p>
        </p:txBody>
      </p:sp>
      <p:sp>
        <p:nvSpPr>
          <p:cNvPr id="3" name="Content Placeholder 2"/>
          <p:cNvSpPr>
            <a:spLocks noGrp="1"/>
          </p:cNvSpPr>
          <p:nvPr>
            <p:ph sz="quarter" idx="1"/>
          </p:nvPr>
        </p:nvSpPr>
        <p:spPr/>
        <p:txBody>
          <a:bodyPr>
            <a:normAutofit/>
          </a:bodyPr>
          <a:lstStyle/>
          <a:p>
            <a:r>
              <a:rPr lang="en-US" dirty="0" smtClean="0"/>
              <a:t>Arithmetic/Logic operations are performed on the pixels of two or more images.</a:t>
            </a:r>
          </a:p>
          <a:p>
            <a:r>
              <a:rPr lang="en-US" b="1" dirty="0" smtClean="0">
                <a:solidFill>
                  <a:srgbClr val="C00000"/>
                </a:solidFill>
              </a:rPr>
              <a:t>Arithmetic:</a:t>
            </a:r>
            <a:r>
              <a:rPr lang="en-US" dirty="0" smtClean="0"/>
              <a:t> p and q are the pixel values at location (</a:t>
            </a:r>
            <a:r>
              <a:rPr lang="en-US" dirty="0" err="1" smtClean="0"/>
              <a:t>x,y</a:t>
            </a:r>
            <a:r>
              <a:rPr lang="en-US" dirty="0" smtClean="0"/>
              <a:t>) in first and second images respectively</a:t>
            </a:r>
          </a:p>
          <a:p>
            <a:pPr lvl="1">
              <a:buClr>
                <a:srgbClr val="003399"/>
              </a:buClr>
              <a:buFont typeface="Wingdings" pitchFamily="2" charset="2"/>
              <a:buChar char="Ø"/>
            </a:pPr>
            <a:r>
              <a:rPr lang="en-US" dirty="0" smtClean="0"/>
              <a:t>Addition: </a:t>
            </a:r>
            <a:r>
              <a:rPr lang="en-US" dirty="0" err="1" smtClean="0"/>
              <a:t>p+q</a:t>
            </a:r>
            <a:endParaRPr lang="en-US" dirty="0" smtClean="0"/>
          </a:p>
          <a:p>
            <a:pPr lvl="1">
              <a:buClr>
                <a:srgbClr val="003399"/>
              </a:buClr>
              <a:buFont typeface="Wingdings" pitchFamily="2" charset="2"/>
              <a:buChar char="Ø"/>
            </a:pPr>
            <a:r>
              <a:rPr lang="en-US" dirty="0" smtClean="0"/>
              <a:t>Subtraction: p-q</a:t>
            </a:r>
          </a:p>
          <a:p>
            <a:pPr lvl="1">
              <a:buClr>
                <a:srgbClr val="003399"/>
              </a:buClr>
              <a:buFont typeface="Wingdings" pitchFamily="2" charset="2"/>
              <a:buChar char="Ø"/>
            </a:pPr>
            <a:r>
              <a:rPr lang="en-US" dirty="0" smtClean="0"/>
              <a:t>Multiplication: </a:t>
            </a:r>
            <a:r>
              <a:rPr lang="en-US" dirty="0" err="1" smtClean="0"/>
              <a:t>p.q</a:t>
            </a:r>
            <a:endParaRPr lang="en-US" dirty="0" smtClean="0"/>
          </a:p>
          <a:p>
            <a:pPr lvl="1">
              <a:buClr>
                <a:srgbClr val="003399"/>
              </a:buClr>
              <a:buFont typeface="Wingdings" pitchFamily="2" charset="2"/>
              <a:buChar char="Ø"/>
            </a:pPr>
            <a:r>
              <a:rPr lang="en-US" dirty="0" smtClean="0"/>
              <a:t>Division: p/q</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Logic Operations</a:t>
            </a:r>
          </a:p>
        </p:txBody>
      </p:sp>
      <p:sp>
        <p:nvSpPr>
          <p:cNvPr id="3" name="Content Placeholder 2"/>
          <p:cNvSpPr>
            <a:spLocks noGrp="1"/>
          </p:cNvSpPr>
          <p:nvPr>
            <p:ph sz="quarter" idx="1"/>
          </p:nvPr>
        </p:nvSpPr>
        <p:spPr>
          <a:xfrm>
            <a:off x="612648" y="1600200"/>
            <a:ext cx="8153400" cy="1600200"/>
          </a:xfrm>
        </p:spPr>
        <p:txBody>
          <a:bodyPr>
            <a:normAutofit fontScale="92500" lnSpcReduction="20000"/>
          </a:bodyPr>
          <a:lstStyle/>
          <a:p>
            <a:r>
              <a:rPr lang="en-US" sz="2800" dirty="0" smtClean="0"/>
              <a:t>When dealing with logic operations on gray-level images, pixel values are processed as strings of binary numbers.</a:t>
            </a:r>
          </a:p>
          <a:p>
            <a:r>
              <a:rPr lang="en-US" sz="2800" dirty="0" smtClean="0"/>
              <a:t>AND, OR, COMPLEMENT (NOT)</a:t>
            </a:r>
          </a:p>
          <a:p>
            <a:endParaRPr lang="en-US" dirty="0"/>
          </a:p>
        </p:txBody>
      </p:sp>
      <p:graphicFrame>
        <p:nvGraphicFramePr>
          <p:cNvPr id="185345" name="Object 2"/>
          <p:cNvGraphicFramePr>
            <a:graphicFrameLocks noChangeAspect="1"/>
          </p:cNvGraphicFramePr>
          <p:nvPr/>
        </p:nvGraphicFramePr>
        <p:xfrm>
          <a:off x="1905000" y="3505200"/>
          <a:ext cx="5105400" cy="3004636"/>
        </p:xfrm>
        <a:graphic>
          <a:graphicData uri="http://schemas.openxmlformats.org/presentationml/2006/ole">
            <p:oleObj spid="_x0000_s185345" name="CorelPhotoPaint.Image.11" r:id="rId3" imgW="4280743" imgH="2518964" progId="">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2994" name="Picture 2"/>
          <p:cNvPicPr>
            <a:picLocks noChangeAspect="1" noChangeArrowheads="1"/>
          </p:cNvPicPr>
          <p:nvPr/>
        </p:nvPicPr>
        <p:blipFill>
          <a:blip r:embed="rId2" cstate="print"/>
          <a:srcRect/>
          <a:stretch>
            <a:fillRect/>
          </a:stretch>
        </p:blipFill>
        <p:spPr bwMode="auto">
          <a:xfrm>
            <a:off x="2362200" y="304800"/>
            <a:ext cx="4838700" cy="619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Example of AND Operation</a:t>
            </a:r>
          </a:p>
        </p:txBody>
      </p:sp>
      <p:grpSp>
        <p:nvGrpSpPr>
          <p:cNvPr id="5" name="Group 3"/>
          <p:cNvGrpSpPr>
            <a:grpSpLocks/>
          </p:cNvGrpSpPr>
          <p:nvPr/>
        </p:nvGrpSpPr>
        <p:grpSpPr bwMode="auto">
          <a:xfrm>
            <a:off x="1133475" y="1905000"/>
            <a:ext cx="7075488" cy="4403725"/>
            <a:chOff x="875" y="1167"/>
            <a:chExt cx="4228" cy="2503"/>
          </a:xfrm>
        </p:grpSpPr>
        <p:graphicFrame>
          <p:nvGraphicFramePr>
            <p:cNvPr id="6" name="Object 4"/>
            <p:cNvGraphicFramePr>
              <a:graphicFrameLocks noChangeAspect="1"/>
            </p:cNvGraphicFramePr>
            <p:nvPr/>
          </p:nvGraphicFramePr>
          <p:xfrm>
            <a:off x="875" y="1167"/>
            <a:ext cx="4098" cy="1862"/>
          </p:xfrm>
          <a:graphic>
            <a:graphicData uri="http://schemas.openxmlformats.org/presentationml/2006/ole">
              <p:oleObj spid="_x0000_s177155" name="Bitmap Image" r:id="rId3" imgW="4247619" imgH="1714739" progId="PBrush">
                <p:embed/>
              </p:oleObj>
            </a:graphicData>
          </a:graphic>
        </p:graphicFrame>
        <p:sp>
          <p:nvSpPr>
            <p:cNvPr id="7" name="Text Box 5"/>
            <p:cNvSpPr txBox="1">
              <a:spLocks noChangeArrowheads="1"/>
            </p:cNvSpPr>
            <p:nvPr/>
          </p:nvSpPr>
          <p:spPr bwMode="auto">
            <a:xfrm>
              <a:off x="975" y="3203"/>
              <a:ext cx="1297" cy="259"/>
            </a:xfrm>
            <a:prstGeom prst="rect">
              <a:avLst/>
            </a:prstGeom>
            <a:noFill/>
            <a:ln w="9525">
              <a:noFill/>
              <a:miter lim="800000"/>
              <a:headEnd/>
              <a:tailEnd/>
            </a:ln>
          </p:spPr>
          <p:txBody>
            <a:bodyPr wrap="none">
              <a:spAutoFit/>
            </a:bodyPr>
            <a:lstStyle/>
            <a:p>
              <a:r>
                <a:rPr lang="en-US" sz="2400">
                  <a:latin typeface="Tahoma" pitchFamily="34" charset="0"/>
                  <a:cs typeface="Angsana New" pitchFamily="18" charset="-34"/>
                </a:rPr>
                <a:t>original image </a:t>
              </a:r>
              <a:endParaRPr lang="th-TH" sz="2400">
                <a:latin typeface="Tahoma" pitchFamily="34" charset="0"/>
                <a:cs typeface="Angsana New" pitchFamily="18" charset="-34"/>
              </a:endParaRPr>
            </a:p>
          </p:txBody>
        </p:sp>
        <p:sp>
          <p:nvSpPr>
            <p:cNvPr id="8" name="Text Box 6"/>
            <p:cNvSpPr txBox="1">
              <a:spLocks noChangeArrowheads="1"/>
            </p:cNvSpPr>
            <p:nvPr/>
          </p:nvSpPr>
          <p:spPr bwMode="auto">
            <a:xfrm>
              <a:off x="2362" y="3203"/>
              <a:ext cx="1361" cy="467"/>
            </a:xfrm>
            <a:prstGeom prst="rect">
              <a:avLst/>
            </a:prstGeom>
            <a:noFill/>
            <a:ln w="9525">
              <a:noFill/>
              <a:miter lim="800000"/>
              <a:headEnd/>
              <a:tailEnd/>
            </a:ln>
          </p:spPr>
          <p:txBody>
            <a:bodyPr>
              <a:spAutoFit/>
            </a:bodyPr>
            <a:lstStyle/>
            <a:p>
              <a:pPr algn="ctr"/>
              <a:r>
                <a:rPr lang="en-US" sz="2400">
                  <a:latin typeface="Tahoma" pitchFamily="34" charset="0"/>
                  <a:cs typeface="Angsana New" pitchFamily="18" charset="-34"/>
                </a:rPr>
                <a:t>AND image </a:t>
              </a:r>
            </a:p>
            <a:p>
              <a:pPr algn="ctr"/>
              <a:r>
                <a:rPr lang="en-US" sz="2400">
                  <a:latin typeface="Tahoma" pitchFamily="34" charset="0"/>
                  <a:cs typeface="Angsana New" pitchFamily="18" charset="-34"/>
                </a:rPr>
                <a:t>mask </a:t>
              </a:r>
              <a:endParaRPr lang="th-TH" sz="2400">
                <a:latin typeface="Tahoma" pitchFamily="34" charset="0"/>
                <a:cs typeface="Angsana New" pitchFamily="18" charset="-34"/>
              </a:endParaRPr>
            </a:p>
          </p:txBody>
        </p:sp>
        <p:sp>
          <p:nvSpPr>
            <p:cNvPr id="9" name="Text Box 7"/>
            <p:cNvSpPr txBox="1">
              <a:spLocks noChangeArrowheads="1"/>
            </p:cNvSpPr>
            <p:nvPr/>
          </p:nvSpPr>
          <p:spPr bwMode="auto">
            <a:xfrm>
              <a:off x="3742" y="3203"/>
              <a:ext cx="1361" cy="467"/>
            </a:xfrm>
            <a:prstGeom prst="rect">
              <a:avLst/>
            </a:prstGeom>
            <a:noFill/>
            <a:ln w="9525">
              <a:noFill/>
              <a:miter lim="800000"/>
              <a:headEnd/>
              <a:tailEnd/>
            </a:ln>
          </p:spPr>
          <p:txBody>
            <a:bodyPr>
              <a:spAutoFit/>
            </a:bodyPr>
            <a:lstStyle/>
            <a:p>
              <a:pPr algn="ctr"/>
              <a:r>
                <a:rPr lang="en-US" sz="2400">
                  <a:latin typeface="Tahoma" pitchFamily="34" charset="0"/>
                  <a:cs typeface="Angsana New" pitchFamily="18" charset="-34"/>
                </a:rPr>
                <a:t>result of AND operation</a:t>
              </a:r>
              <a:endParaRPr lang="th-TH" sz="2400">
                <a:latin typeface="Tahoma" pitchFamily="34" charset="0"/>
                <a:cs typeface="Angsana New" pitchFamily="18" charset="-34"/>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Image Subtraction</a:t>
            </a:r>
          </a:p>
        </p:txBody>
      </p:sp>
      <p:sp>
        <p:nvSpPr>
          <p:cNvPr id="3" name="Content Placeholder 2"/>
          <p:cNvSpPr>
            <a:spLocks noGrp="1"/>
          </p:cNvSpPr>
          <p:nvPr>
            <p:ph sz="quarter" idx="1"/>
          </p:nvPr>
        </p:nvSpPr>
        <p:spPr>
          <a:xfrm>
            <a:off x="612648" y="1600200"/>
            <a:ext cx="8153400" cy="4876800"/>
          </a:xfrm>
        </p:spPr>
        <p:txBody>
          <a:bodyPr>
            <a:normAutofit/>
          </a:bodyPr>
          <a:lstStyle/>
          <a:p>
            <a:pPr>
              <a:spcBef>
                <a:spcPts val="1200"/>
              </a:spcBef>
            </a:pPr>
            <a:r>
              <a:rPr lang="en-GB" sz="2800" dirty="0" smtClean="0"/>
              <a:t>Obtained by computing the difference between all pairs of corresponding pixels from images f &amp; h </a:t>
            </a:r>
            <a:r>
              <a:rPr lang="en-US" sz="2800" i="1" dirty="0" smtClean="0"/>
              <a:t>	</a:t>
            </a:r>
            <a:r>
              <a:rPr lang="en-US" sz="2800" i="1" dirty="0" smtClean="0">
                <a:solidFill>
                  <a:srgbClr val="C00000"/>
                </a:solidFill>
              </a:rPr>
              <a:t>g(</a:t>
            </a:r>
            <a:r>
              <a:rPr lang="en-US" sz="2800" i="1" dirty="0" err="1" smtClean="0">
                <a:solidFill>
                  <a:srgbClr val="C00000"/>
                </a:solidFill>
              </a:rPr>
              <a:t>x,y</a:t>
            </a:r>
            <a:r>
              <a:rPr lang="en-US" sz="2800" i="1" dirty="0" smtClean="0">
                <a:solidFill>
                  <a:srgbClr val="C00000"/>
                </a:solidFill>
              </a:rPr>
              <a:t>)=f(</a:t>
            </a:r>
            <a:r>
              <a:rPr lang="en-US" sz="2800" i="1" dirty="0" err="1" smtClean="0">
                <a:solidFill>
                  <a:srgbClr val="C00000"/>
                </a:solidFill>
              </a:rPr>
              <a:t>x,y</a:t>
            </a:r>
            <a:r>
              <a:rPr lang="en-US" sz="2800" i="1" dirty="0" smtClean="0">
                <a:solidFill>
                  <a:srgbClr val="C00000"/>
                </a:solidFill>
              </a:rPr>
              <a:t>)-h(</a:t>
            </a:r>
            <a:r>
              <a:rPr lang="en-US" sz="2800" i="1" dirty="0" err="1" smtClean="0">
                <a:solidFill>
                  <a:srgbClr val="C00000"/>
                </a:solidFill>
              </a:rPr>
              <a:t>x,y</a:t>
            </a:r>
            <a:r>
              <a:rPr lang="en-US" sz="2800" i="1" dirty="0" smtClean="0">
                <a:solidFill>
                  <a:srgbClr val="C00000"/>
                </a:solidFill>
              </a:rPr>
              <a:t>)</a:t>
            </a:r>
          </a:p>
          <a:p>
            <a:pPr>
              <a:spcBef>
                <a:spcPts val="1200"/>
              </a:spcBef>
            </a:pPr>
            <a:r>
              <a:rPr lang="en-US" sz="2800" dirty="0" smtClean="0">
                <a:solidFill>
                  <a:srgbClr val="C00000"/>
                </a:solidFill>
              </a:rPr>
              <a:t>Example:</a:t>
            </a:r>
            <a:r>
              <a:rPr lang="en-US" sz="2800" dirty="0" smtClean="0"/>
              <a:t> </a:t>
            </a:r>
            <a:r>
              <a:rPr lang="en-US" sz="2800" dirty="0" smtClean="0">
                <a:solidFill>
                  <a:srgbClr val="0070C0"/>
                </a:solidFill>
              </a:rPr>
              <a:t>imaging blood vessels and arteries in a body. Blood stream is injected with a dye and X-ray images are taken before and after the injection </a:t>
            </a:r>
          </a:p>
          <a:p>
            <a:pPr lvl="2">
              <a:spcBef>
                <a:spcPts val="1200"/>
              </a:spcBef>
            </a:pPr>
            <a:r>
              <a:rPr lang="en-US" sz="2400" dirty="0" smtClean="0"/>
              <a:t>f(</a:t>
            </a:r>
            <a:r>
              <a:rPr lang="en-US" sz="2400" dirty="0" err="1" smtClean="0"/>
              <a:t>x,y</a:t>
            </a:r>
            <a:r>
              <a:rPr lang="en-US" sz="2400" dirty="0" smtClean="0"/>
              <a:t>): image after injecting a dye</a:t>
            </a:r>
          </a:p>
          <a:p>
            <a:pPr lvl="2">
              <a:spcBef>
                <a:spcPts val="1200"/>
              </a:spcBef>
            </a:pPr>
            <a:r>
              <a:rPr lang="en-US" sz="2400" dirty="0" smtClean="0"/>
              <a:t>h(</a:t>
            </a:r>
            <a:r>
              <a:rPr lang="en-US" sz="2400" dirty="0" err="1" smtClean="0"/>
              <a:t>x,y</a:t>
            </a:r>
            <a:r>
              <a:rPr lang="en-US" sz="2400" dirty="0" smtClean="0"/>
              <a:t>): image before injecting the dye</a:t>
            </a:r>
          </a:p>
          <a:p>
            <a:pPr>
              <a:spcBef>
                <a:spcPts val="1200"/>
              </a:spcBef>
            </a:pPr>
            <a:r>
              <a:rPr lang="en-US" sz="2800" dirty="0" smtClean="0"/>
              <a:t>The difference of the 2 images yields a clear display of the blood flow paths.</a:t>
            </a:r>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Image Subtraction: </a:t>
            </a:r>
            <a:r>
              <a:rPr lang="en-US" sz="4000" b="1" dirty="0" smtClean="0">
                <a:solidFill>
                  <a:srgbClr val="C00000"/>
                </a:solidFill>
              </a:rPr>
              <a:t>Example</a:t>
            </a:r>
          </a:p>
        </p:txBody>
      </p:sp>
      <p:pic>
        <p:nvPicPr>
          <p:cNvPr id="78851" name="Picture 3"/>
          <p:cNvPicPr>
            <a:picLocks noChangeAspect="1" noChangeArrowheads="1"/>
          </p:cNvPicPr>
          <p:nvPr/>
        </p:nvPicPr>
        <p:blipFill>
          <a:blip r:embed="rId2" cstate="print"/>
          <a:srcRect/>
          <a:stretch>
            <a:fillRect/>
          </a:stretch>
        </p:blipFill>
        <p:spPr bwMode="auto">
          <a:xfrm>
            <a:off x="381000" y="1704130"/>
            <a:ext cx="7239000" cy="5001470"/>
          </a:xfrm>
          <a:prstGeom prst="rect">
            <a:avLst/>
          </a:prstGeom>
          <a:noFill/>
          <a:ln w="9525">
            <a:noFill/>
            <a:miter lim="800000"/>
            <a:headEnd/>
            <a:tailEnd/>
          </a:ln>
        </p:spPr>
      </p:pic>
      <p:sp>
        <p:nvSpPr>
          <p:cNvPr id="6" name="Rectangle 5"/>
          <p:cNvSpPr/>
          <p:nvPr/>
        </p:nvSpPr>
        <p:spPr>
          <a:xfrm>
            <a:off x="6477000" y="1828800"/>
            <a:ext cx="2438400" cy="1384995"/>
          </a:xfrm>
          <a:prstGeom prst="rect">
            <a:avLst/>
          </a:prstGeom>
        </p:spPr>
        <p:txBody>
          <a:bodyPr wrap="square">
            <a:spAutoFit/>
          </a:bodyPr>
          <a:lstStyle/>
          <a:p>
            <a:pPr algn="ctr"/>
            <a:r>
              <a:rPr lang="en-US" sz="2800" b="1" dirty="0" smtClean="0"/>
              <a:t>Enhancement by image subtraction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im107"/>
          <p:cNvPicPr/>
          <p:nvPr/>
        </p:nvPicPr>
        <p:blipFill>
          <a:blip r:embed="rId2" cstate="print"/>
          <a:srcRect/>
          <a:stretch>
            <a:fillRect/>
          </a:stretch>
        </p:blipFill>
        <p:spPr bwMode="auto">
          <a:xfrm>
            <a:off x="1295400" y="1676400"/>
            <a:ext cx="2743200" cy="2514600"/>
          </a:xfrm>
          <a:prstGeom prst="rect">
            <a:avLst/>
          </a:prstGeom>
          <a:noFill/>
          <a:ln w="9525">
            <a:noFill/>
            <a:miter lim="800000"/>
            <a:headEnd/>
            <a:tailEnd/>
          </a:ln>
        </p:spPr>
      </p:pic>
      <p:pic>
        <p:nvPicPr>
          <p:cNvPr id="5" name="Picture 4" descr="BGI"/>
          <p:cNvPicPr/>
          <p:nvPr/>
        </p:nvPicPr>
        <p:blipFill>
          <a:blip r:embed="rId3" cstate="print"/>
          <a:srcRect/>
          <a:stretch>
            <a:fillRect/>
          </a:stretch>
        </p:blipFill>
        <p:spPr bwMode="auto">
          <a:xfrm>
            <a:off x="4572000" y="1676400"/>
            <a:ext cx="2743200" cy="2514600"/>
          </a:xfrm>
          <a:prstGeom prst="rect">
            <a:avLst/>
          </a:prstGeom>
          <a:noFill/>
          <a:ln w="9525">
            <a:noFill/>
            <a:miter lim="800000"/>
            <a:headEnd/>
            <a:tailEnd/>
          </a:ln>
        </p:spPr>
      </p:pic>
      <p:pic>
        <p:nvPicPr>
          <p:cNvPr id="220162" name="Picture 2"/>
          <p:cNvPicPr>
            <a:picLocks noChangeAspect="1" noChangeArrowheads="1"/>
          </p:cNvPicPr>
          <p:nvPr/>
        </p:nvPicPr>
        <p:blipFill>
          <a:blip r:embed="rId4" cstate="print"/>
          <a:srcRect/>
          <a:stretch>
            <a:fillRect/>
          </a:stretch>
        </p:blipFill>
        <p:spPr bwMode="auto">
          <a:xfrm>
            <a:off x="2743200" y="4343400"/>
            <a:ext cx="2971800" cy="2151459"/>
          </a:xfrm>
          <a:prstGeom prst="rect">
            <a:avLst/>
          </a:prstGeom>
          <a:noFill/>
          <a:ln w="9525">
            <a:noFill/>
            <a:miter lim="800000"/>
            <a:headEnd/>
            <a:tailEnd/>
          </a:ln>
        </p:spPr>
      </p:pic>
      <p:sp>
        <p:nvSpPr>
          <p:cNvPr id="9"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Image Subtraction: </a:t>
            </a:r>
            <a:r>
              <a:rPr lang="en-US" sz="4000" b="1" dirty="0" smtClean="0">
                <a:solidFill>
                  <a:srgbClr val="C00000"/>
                </a:solidFill>
              </a:rPr>
              <a:t>Example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99"/>
                </a:solidFill>
              </a:rPr>
              <a:t>Good Images</a:t>
            </a:r>
          </a:p>
        </p:txBody>
      </p:sp>
      <p:sp>
        <p:nvSpPr>
          <p:cNvPr id="3" name="Content Placeholder 2"/>
          <p:cNvSpPr>
            <a:spLocks noGrp="1"/>
          </p:cNvSpPr>
          <p:nvPr>
            <p:ph sz="quarter" idx="1"/>
          </p:nvPr>
        </p:nvSpPr>
        <p:spPr>
          <a:xfrm>
            <a:off x="612648" y="1600200"/>
            <a:ext cx="8153400" cy="4953000"/>
          </a:xfrm>
        </p:spPr>
        <p:txBody>
          <a:bodyPr/>
          <a:lstStyle/>
          <a:p>
            <a:pPr>
              <a:lnSpc>
                <a:spcPct val="90000"/>
              </a:lnSpc>
            </a:pPr>
            <a:r>
              <a:rPr lang="en-US" sz="2800" dirty="0" smtClean="0"/>
              <a:t>For human visual</a:t>
            </a:r>
          </a:p>
          <a:p>
            <a:pPr lvl="1">
              <a:lnSpc>
                <a:spcPct val="90000"/>
              </a:lnSpc>
            </a:pPr>
            <a:r>
              <a:rPr lang="en-US" sz="2400" dirty="0" smtClean="0"/>
              <a:t>The visual evaluation of image quality is a highly subjective process.</a:t>
            </a:r>
          </a:p>
          <a:p>
            <a:pPr lvl="1">
              <a:lnSpc>
                <a:spcPct val="90000"/>
              </a:lnSpc>
            </a:pPr>
            <a:r>
              <a:rPr lang="en-US" sz="2400" dirty="0" smtClean="0"/>
              <a:t>It is hard to standardize the definition of a good image.</a:t>
            </a:r>
          </a:p>
          <a:p>
            <a:pPr>
              <a:lnSpc>
                <a:spcPct val="90000"/>
              </a:lnSpc>
            </a:pPr>
            <a:r>
              <a:rPr lang="en-US" sz="2800" dirty="0" smtClean="0"/>
              <a:t>For machine perception</a:t>
            </a:r>
          </a:p>
          <a:p>
            <a:pPr lvl="1">
              <a:lnSpc>
                <a:spcPct val="90000"/>
              </a:lnSpc>
            </a:pPr>
            <a:r>
              <a:rPr lang="en-US" sz="2400" dirty="0" smtClean="0"/>
              <a:t>The evaluation task is easier.</a:t>
            </a:r>
          </a:p>
          <a:p>
            <a:pPr lvl="1">
              <a:lnSpc>
                <a:spcPct val="90000"/>
              </a:lnSpc>
            </a:pPr>
            <a:r>
              <a:rPr lang="en-US" sz="2400" dirty="0" smtClean="0"/>
              <a:t>A good image is one which gives the best machine recognition results.</a:t>
            </a:r>
          </a:p>
          <a:p>
            <a:pPr>
              <a:lnSpc>
                <a:spcPct val="90000"/>
              </a:lnSpc>
            </a:pPr>
            <a:r>
              <a:rPr lang="en-US" sz="2800" dirty="0" smtClean="0"/>
              <a:t>A certain amount of trial and error usually is required before a particular image enhancement approach is selected.</a:t>
            </a:r>
            <a:endParaRPr lang="th-TH" sz="2800" dirty="0" smtClean="0"/>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Image Averaging</a:t>
            </a:r>
          </a:p>
        </p:txBody>
      </p:sp>
      <p:sp>
        <p:nvSpPr>
          <p:cNvPr id="3" name="Content Placeholder 2"/>
          <p:cNvSpPr>
            <a:spLocks noGrp="1"/>
          </p:cNvSpPr>
          <p:nvPr>
            <p:ph sz="quarter" idx="1"/>
          </p:nvPr>
        </p:nvSpPr>
        <p:spPr>
          <a:xfrm>
            <a:off x="612648" y="1600200"/>
            <a:ext cx="8153400" cy="609600"/>
          </a:xfrm>
        </p:spPr>
        <p:txBody>
          <a:bodyPr/>
          <a:lstStyle/>
          <a:p>
            <a:r>
              <a:rPr kumimoji="1" lang="en-US" sz="2800" kern="0" dirty="0" smtClean="0"/>
              <a:t>A noisy image:</a:t>
            </a:r>
          </a:p>
          <a:p>
            <a:endParaRPr lang="en-US" dirty="0"/>
          </a:p>
        </p:txBody>
      </p:sp>
      <p:graphicFrame>
        <p:nvGraphicFramePr>
          <p:cNvPr id="79875" name="Object 2"/>
          <p:cNvGraphicFramePr>
            <a:graphicFrameLocks noChangeAspect="1"/>
          </p:cNvGraphicFramePr>
          <p:nvPr/>
        </p:nvGraphicFramePr>
        <p:xfrm>
          <a:off x="2362200" y="2209800"/>
          <a:ext cx="4114800" cy="522288"/>
        </p:xfrm>
        <a:graphic>
          <a:graphicData uri="http://schemas.openxmlformats.org/presentationml/2006/ole">
            <p:oleObj spid="_x0000_s79875" name="Equation" r:id="rId3" imgW="1600200" imgH="203040" progId="Equation.3">
              <p:embed/>
            </p:oleObj>
          </a:graphicData>
        </a:graphic>
      </p:graphicFrame>
      <p:sp>
        <p:nvSpPr>
          <p:cNvPr id="7" name="Content Placeholder 2"/>
          <p:cNvSpPr txBox="1">
            <a:spLocks/>
          </p:cNvSpPr>
          <p:nvPr/>
        </p:nvSpPr>
        <p:spPr>
          <a:xfrm>
            <a:off x="685800" y="2895600"/>
            <a:ext cx="8153400" cy="609600"/>
          </a:xfrm>
          <a:prstGeom prst="rect">
            <a:avLst/>
          </a:prstGeom>
        </p:spPr>
        <p:txBody>
          <a:bodyPr vert="horz">
            <a:normAutofit/>
          </a:bodyPr>
          <a:lstStyle/>
          <a:p>
            <a:r>
              <a:rPr kumimoji="1" lang="en-US" sz="2800" kern="0" dirty="0" smtClean="0"/>
              <a:t>Averaging M different noisy images:</a:t>
            </a:r>
            <a:endParaRPr lang="en-US" sz="2800" dirty="0" smtClean="0"/>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79876" name="Object 3"/>
          <p:cNvGraphicFramePr>
            <a:graphicFrameLocks noChangeAspect="1"/>
          </p:cNvGraphicFramePr>
          <p:nvPr/>
        </p:nvGraphicFramePr>
        <p:xfrm>
          <a:off x="2514600" y="3505200"/>
          <a:ext cx="3810000" cy="1117600"/>
        </p:xfrm>
        <a:graphic>
          <a:graphicData uri="http://schemas.openxmlformats.org/presentationml/2006/ole">
            <p:oleObj spid="_x0000_s79876" name="Equation" r:id="rId4" imgW="1473120" imgH="431640" progId="Equation.3">
              <p:embed/>
            </p:oleObj>
          </a:graphicData>
        </a:graphic>
      </p:graphicFrame>
      <p:sp>
        <p:nvSpPr>
          <p:cNvPr id="9" name="Content Placeholder 2"/>
          <p:cNvSpPr txBox="1">
            <a:spLocks/>
          </p:cNvSpPr>
          <p:nvPr/>
        </p:nvSpPr>
        <p:spPr>
          <a:xfrm>
            <a:off x="609600" y="5029200"/>
            <a:ext cx="8382000" cy="1828800"/>
          </a:xfrm>
          <a:prstGeom prst="rect">
            <a:avLst/>
          </a:prstGeom>
        </p:spPr>
        <p:txBody>
          <a:bodyPr vert="horz">
            <a:normAutofit fontScale="92500" lnSpcReduction="20000"/>
          </a:bodyPr>
          <a:lstStyle/>
          <a:p>
            <a:pPr marL="342900" indent="-342900">
              <a:lnSpc>
                <a:spcPct val="90000"/>
              </a:lnSpc>
              <a:spcBef>
                <a:spcPct val="20000"/>
              </a:spcBef>
              <a:buClr>
                <a:schemeClr val="tx2"/>
              </a:buClr>
              <a:defRPr/>
            </a:pPr>
            <a:r>
              <a:rPr kumimoji="1" lang="en-US" sz="2800" kern="0" dirty="0" smtClean="0"/>
              <a:t>As M increases, the variability of the pixel values at each location decreases.</a:t>
            </a:r>
          </a:p>
          <a:p>
            <a:pPr marL="2057400" lvl="4" indent="-228600">
              <a:lnSpc>
                <a:spcPct val="90000"/>
              </a:lnSpc>
              <a:spcBef>
                <a:spcPct val="20000"/>
              </a:spcBef>
              <a:buFontTx/>
              <a:buChar char="•"/>
              <a:defRPr/>
            </a:pPr>
            <a:endParaRPr kumimoji="1" lang="en-US" sz="2800" kern="0" dirty="0" smtClean="0"/>
          </a:p>
          <a:p>
            <a:pPr marL="265113" lvl="1" indent="-265113">
              <a:lnSpc>
                <a:spcPct val="90000"/>
              </a:lnSpc>
              <a:spcBef>
                <a:spcPct val="20000"/>
              </a:spcBef>
              <a:defRPr/>
            </a:pPr>
            <a:r>
              <a:rPr kumimoji="1" lang="en-US" sz="2800" kern="0" dirty="0" smtClean="0"/>
              <a:t>This means that g(x, y) approaches f(x, y) as the number of noisy images used in the averaging process increases.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sz="quarter" idx="1"/>
          </p:nvPr>
        </p:nvSpPr>
        <p:spPr>
          <a:xfrm>
            <a:off x="5486400" y="2133600"/>
            <a:ext cx="3279648" cy="4267200"/>
          </a:xfrm>
        </p:spPr>
        <p:txBody>
          <a:bodyPr>
            <a:noAutofit/>
          </a:bodyPr>
          <a:lstStyle/>
          <a:p>
            <a:pPr marL="342900" indent="-342900">
              <a:buClr>
                <a:srgbClr val="003399"/>
              </a:buClr>
              <a:buSzPct val="100000"/>
              <a:buFont typeface="+mj-lt"/>
              <a:buAutoNum type="alphaLcPeriod"/>
            </a:pPr>
            <a:r>
              <a:rPr lang="en-US" sz="2200" b="1" dirty="0" smtClean="0"/>
              <a:t>Image of Galaxy3314, </a:t>
            </a:r>
          </a:p>
          <a:p>
            <a:pPr marL="342900" indent="-342900">
              <a:buClr>
                <a:srgbClr val="003399"/>
              </a:buClr>
              <a:buSzPct val="100000"/>
              <a:buFont typeface="+mj-lt"/>
              <a:buAutoNum type="alphaLcPeriod"/>
            </a:pPr>
            <a:r>
              <a:rPr lang="en-US" sz="2200" b="1" dirty="0" smtClean="0"/>
              <a:t>Image corrupted by additive Gaussian Noise with zero mean and a standard deviation of 64 gray levels</a:t>
            </a:r>
          </a:p>
          <a:p>
            <a:pPr marL="342900" indent="-342900">
              <a:buClr>
                <a:srgbClr val="003399"/>
              </a:buClr>
              <a:buSzPct val="100000"/>
              <a:buFont typeface="+mj-lt"/>
              <a:buAutoNum type="alphaLcPeriod"/>
            </a:pPr>
            <a:r>
              <a:rPr lang="en-US" sz="2200" b="1" dirty="0" smtClean="0"/>
              <a:t>c-f Results of averaging K=8,16,64 and 128 noisy images (Original image courtesy of NASA) </a:t>
            </a:r>
            <a:endParaRPr lang="en-US" sz="2200" b="1" dirty="0"/>
          </a:p>
        </p:txBody>
      </p:sp>
      <p:sp>
        <p:nvSpPr>
          <p:cNvPr id="9" name="Title 1"/>
          <p:cNvSpPr txBox="1">
            <a:spLocks/>
          </p:cNvSpPr>
          <p:nvPr/>
        </p:nvSpPr>
        <p:spPr>
          <a:xfrm>
            <a:off x="609600" y="228600"/>
            <a:ext cx="8153400" cy="990600"/>
          </a:xfrm>
          <a:prstGeom prst="rect">
            <a:avLst/>
          </a:prstGeom>
        </p:spPr>
        <p:txBody>
          <a:bodyPr vert="horz" anchor="ctr">
            <a:normAutofit/>
          </a:bodyPr>
          <a:lstStyle/>
          <a:p>
            <a:pPr lvl="0">
              <a:spcBef>
                <a:spcPct val="0"/>
              </a:spcBef>
            </a:pPr>
            <a:r>
              <a:rPr kumimoji="0" lang="en-US" sz="4000" b="1" i="0" u="none" strike="noStrike" kern="1200" cap="none" spc="0" normalizeH="0" baseline="0" noProof="0" dirty="0" smtClean="0">
                <a:ln>
                  <a:noFill/>
                </a:ln>
                <a:solidFill>
                  <a:srgbClr val="003399"/>
                </a:solidFill>
                <a:effectLst/>
                <a:uLnTx/>
                <a:uFillTx/>
                <a:latin typeface="+mj-lt"/>
                <a:ea typeface="+mj-ea"/>
                <a:cs typeface="+mj-cs"/>
              </a:rPr>
              <a:t>Image Averaging: </a:t>
            </a:r>
            <a:r>
              <a:rPr lang="en-US" sz="4000" b="1" dirty="0" smtClean="0">
                <a:solidFill>
                  <a:srgbClr val="C00000"/>
                </a:solidFill>
              </a:rPr>
              <a:t>Example</a:t>
            </a:r>
            <a:endParaRPr kumimoji="0" lang="en-US" sz="4000" b="1" i="0" u="none" strike="noStrike" kern="1200" cap="none" spc="0" normalizeH="0" baseline="0" noProof="0" dirty="0" smtClean="0">
              <a:ln>
                <a:noFill/>
              </a:ln>
              <a:solidFill>
                <a:srgbClr val="003399"/>
              </a:solidFill>
              <a:effectLst/>
              <a:uLnTx/>
              <a:uFillTx/>
              <a:latin typeface="+mj-lt"/>
              <a:ea typeface="+mj-ea"/>
              <a:cs typeface="+mj-cs"/>
            </a:endParaRPr>
          </a:p>
        </p:txBody>
      </p:sp>
      <p:pic>
        <p:nvPicPr>
          <p:cNvPr id="80902" name="Picture 6"/>
          <p:cNvPicPr>
            <a:picLocks noChangeAspect="1" noChangeArrowheads="1"/>
          </p:cNvPicPr>
          <p:nvPr/>
        </p:nvPicPr>
        <p:blipFill>
          <a:blip r:embed="rId2" cstate="print"/>
          <a:srcRect/>
          <a:stretch>
            <a:fillRect/>
          </a:stretch>
        </p:blipFill>
        <p:spPr bwMode="auto">
          <a:xfrm>
            <a:off x="609600" y="1600200"/>
            <a:ext cx="4343400" cy="50834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003399"/>
                </a:solidFill>
              </a:rPr>
              <a:t>Image Averaging: </a:t>
            </a:r>
            <a:r>
              <a:rPr lang="en-US" b="1" dirty="0" smtClean="0">
                <a:solidFill>
                  <a:srgbClr val="C00000"/>
                </a:solidFill>
              </a:rPr>
              <a:t>Example</a:t>
            </a:r>
            <a:endParaRPr lang="en-US" dirty="0"/>
          </a:p>
        </p:txBody>
      </p:sp>
      <p:pic>
        <p:nvPicPr>
          <p:cNvPr id="83970" name="Picture 2"/>
          <p:cNvPicPr>
            <a:picLocks noChangeAspect="1" noChangeArrowheads="1"/>
          </p:cNvPicPr>
          <p:nvPr/>
        </p:nvPicPr>
        <p:blipFill>
          <a:blip r:embed="rId2" cstate="print"/>
          <a:srcRect/>
          <a:stretch>
            <a:fillRect/>
          </a:stretch>
        </p:blipFill>
        <p:spPr bwMode="auto">
          <a:xfrm>
            <a:off x="533400" y="1752600"/>
            <a:ext cx="8153400"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828800"/>
            <a:ext cx="7696200" cy="990600"/>
          </a:xfrm>
        </p:spPr>
        <p:txBody>
          <a:bodyPr>
            <a:noAutofit/>
          </a:bodyPr>
          <a:lstStyle/>
          <a:p>
            <a:pPr algn="ctr"/>
            <a:r>
              <a:rPr lang="en-US" sz="8800" b="1" dirty="0" smtClean="0">
                <a:solidFill>
                  <a:schemeClr val="bg1"/>
                </a:solidFill>
              </a:rPr>
              <a:t>Spatial Filtering</a:t>
            </a:r>
            <a:endParaRPr lang="en-US" sz="8800" dirty="0">
              <a:solidFill>
                <a:schemeClr val="bg1"/>
              </a:solidFill>
            </a:endParaRPr>
          </a:p>
        </p:txBody>
      </p:sp>
      <p:sp>
        <p:nvSpPr>
          <p:cNvPr id="7" name="Content Placeholder 6"/>
          <p:cNvSpPr>
            <a:spLocks noGrp="1"/>
          </p:cNvSpPr>
          <p:nvPr>
            <p:ph sz="quarter" idx="1"/>
          </p:nvPr>
        </p:nvSpPr>
        <p:spPr/>
        <p:txBody>
          <a:bodyPr/>
          <a:lstStyle/>
          <a:p>
            <a:endParaRPr lang="en-US"/>
          </a:p>
        </p:txBody>
      </p:sp>
      <p:pic>
        <p:nvPicPr>
          <p:cNvPr id="223234" name="Picture 2"/>
          <p:cNvPicPr>
            <a:picLocks noChangeAspect="1" noChangeArrowheads="1"/>
          </p:cNvPicPr>
          <p:nvPr/>
        </p:nvPicPr>
        <p:blipFill>
          <a:blip r:embed="rId2" cstate="print"/>
          <a:srcRect/>
          <a:stretch>
            <a:fillRect/>
          </a:stretch>
        </p:blipFill>
        <p:spPr bwMode="auto">
          <a:xfrm>
            <a:off x="1676400" y="3124200"/>
            <a:ext cx="60198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Spatial Filtering</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dirty="0" smtClean="0"/>
              <a:t>Enhancement techniques based on the pixels of an image are often referred to as Spatial filtering</a:t>
            </a:r>
          </a:p>
          <a:p>
            <a:pPr lvl="1" algn="just"/>
            <a:r>
              <a:rPr lang="en-US" altLang="zh-TW" sz="2800" dirty="0" smtClean="0"/>
              <a:t>Working in a </a:t>
            </a:r>
            <a:r>
              <a:rPr lang="en-US" altLang="zh-TW" sz="2800" dirty="0" err="1" smtClean="0"/>
              <a:t>neighbourhood</a:t>
            </a:r>
            <a:r>
              <a:rPr lang="en-US" altLang="zh-TW" sz="2800" dirty="0" smtClean="0"/>
              <a:t> of every pixel in an image</a:t>
            </a:r>
          </a:p>
          <a:p>
            <a:r>
              <a:rPr lang="en-US" dirty="0" smtClean="0"/>
              <a:t>Filter term in “Digital image processing” is referred to the </a:t>
            </a:r>
            <a:r>
              <a:rPr lang="en-US" dirty="0" err="1" smtClean="0">
                <a:solidFill>
                  <a:srgbClr val="C00000"/>
                </a:solidFill>
              </a:rPr>
              <a:t>subimage</a:t>
            </a:r>
            <a:endParaRPr lang="en-US" dirty="0" smtClean="0">
              <a:solidFill>
                <a:srgbClr val="C00000"/>
              </a:solidFill>
            </a:endParaRPr>
          </a:p>
          <a:p>
            <a:r>
              <a:rPr lang="en-US" dirty="0" smtClean="0"/>
              <a:t>There are others term to call </a:t>
            </a:r>
            <a:r>
              <a:rPr lang="en-US" dirty="0" err="1" smtClean="0"/>
              <a:t>subimage</a:t>
            </a:r>
            <a:r>
              <a:rPr lang="en-US" dirty="0" smtClean="0"/>
              <a:t> such as </a:t>
            </a:r>
            <a:r>
              <a:rPr lang="en-US" dirty="0" smtClean="0">
                <a:solidFill>
                  <a:srgbClr val="C00000"/>
                </a:solidFill>
              </a:rPr>
              <a:t>mask, kernel, template, or window</a:t>
            </a:r>
          </a:p>
          <a:p>
            <a:r>
              <a:rPr lang="en-US" dirty="0" smtClean="0"/>
              <a:t>The value in a filter </a:t>
            </a:r>
            <a:r>
              <a:rPr lang="en-US" dirty="0" err="1" smtClean="0"/>
              <a:t>subimage</a:t>
            </a:r>
            <a:r>
              <a:rPr lang="en-US" dirty="0" smtClean="0"/>
              <a:t> are referred as </a:t>
            </a:r>
            <a:r>
              <a:rPr lang="en-US" dirty="0" smtClean="0">
                <a:solidFill>
                  <a:srgbClr val="C00000"/>
                </a:solidFill>
              </a:rPr>
              <a:t>coefficients</a:t>
            </a:r>
            <a:r>
              <a:rPr lang="en-US" dirty="0" smtClean="0"/>
              <a:t>, rather than pixels.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304800" y="1832021"/>
            <a:ext cx="8229600" cy="4187779"/>
          </a:xfrm>
          <a:prstGeom prst="rect">
            <a:avLst/>
          </a:prstGeom>
          <a:noFill/>
          <a:ln w="9525">
            <a:noFill/>
            <a:miter lim="800000"/>
            <a:headEnd/>
            <a:tailEnd/>
          </a:ln>
        </p:spPr>
      </p:pic>
      <p:sp>
        <p:nvSpPr>
          <p:cNvPr id="5"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Spatial Filtering</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Mechanics of Spatial filtering</a:t>
            </a:r>
          </a:p>
        </p:txBody>
      </p:sp>
      <p:sp>
        <p:nvSpPr>
          <p:cNvPr id="3" name="Content Placeholder 2"/>
          <p:cNvSpPr>
            <a:spLocks noGrp="1"/>
          </p:cNvSpPr>
          <p:nvPr>
            <p:ph sz="quarter" idx="1"/>
          </p:nvPr>
        </p:nvSpPr>
        <p:spPr/>
        <p:txBody>
          <a:bodyPr/>
          <a:lstStyle/>
          <a:p>
            <a:r>
              <a:rPr lang="en-US" dirty="0" smtClean="0"/>
              <a:t>The process consists simply of moving the filter mask from point to point in an image.</a:t>
            </a:r>
          </a:p>
          <a:p>
            <a:r>
              <a:rPr lang="en-US" dirty="0" smtClean="0"/>
              <a:t>At each point (x, y) the response of the filter at that point is calculated using a predefined relationship.</a:t>
            </a:r>
          </a:p>
          <a:p>
            <a:r>
              <a:rPr lang="en-US" dirty="0" smtClean="0"/>
              <a:t>If the operation performed on the pixel is linear, then the filter is called </a:t>
            </a:r>
            <a:r>
              <a:rPr lang="en-US" b="1" dirty="0" smtClean="0">
                <a:solidFill>
                  <a:srgbClr val="C00000"/>
                </a:solidFill>
              </a:rPr>
              <a:t>linear spatial filter</a:t>
            </a:r>
            <a:r>
              <a:rPr lang="en-US" dirty="0" smtClean="0"/>
              <a:t>.</a:t>
            </a:r>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Mechanics of Spatial filtering</a:t>
            </a:r>
          </a:p>
        </p:txBody>
      </p:sp>
      <p:grpSp>
        <p:nvGrpSpPr>
          <p:cNvPr id="5" name="Group 4"/>
          <p:cNvGrpSpPr>
            <a:grpSpLocks/>
          </p:cNvGrpSpPr>
          <p:nvPr/>
        </p:nvGrpSpPr>
        <p:grpSpPr bwMode="auto">
          <a:xfrm>
            <a:off x="7140575" y="1555968"/>
            <a:ext cx="1568450" cy="1560513"/>
            <a:chOff x="3696" y="2149"/>
            <a:chExt cx="988" cy="983"/>
          </a:xfrm>
        </p:grpSpPr>
        <p:sp>
          <p:nvSpPr>
            <p:cNvPr id="6" name="Rectangle 5"/>
            <p:cNvSpPr>
              <a:spLocks noChangeArrowheads="1"/>
            </p:cNvSpPr>
            <p:nvPr/>
          </p:nvSpPr>
          <p:spPr bwMode="auto">
            <a:xfrm>
              <a:off x="3696" y="2149"/>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r</a:t>
              </a:r>
              <a:endParaRPr lang="en-US" sz="2400" i="1">
                <a:latin typeface="Times New Roman" pitchFamily="-110" charset="0"/>
              </a:endParaRPr>
            </a:p>
          </p:txBody>
        </p:sp>
        <p:sp>
          <p:nvSpPr>
            <p:cNvPr id="7" name="Rectangle 6"/>
            <p:cNvSpPr>
              <a:spLocks noChangeArrowheads="1"/>
            </p:cNvSpPr>
            <p:nvPr/>
          </p:nvSpPr>
          <p:spPr bwMode="auto">
            <a:xfrm>
              <a:off x="4025" y="2149"/>
              <a:ext cx="330"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s</a:t>
              </a:r>
              <a:endParaRPr lang="en-US" sz="2400" i="1">
                <a:latin typeface="Times New Roman" pitchFamily="-110" charset="0"/>
              </a:endParaRPr>
            </a:p>
          </p:txBody>
        </p:sp>
        <p:sp>
          <p:nvSpPr>
            <p:cNvPr id="8" name="Rectangle 7"/>
            <p:cNvSpPr>
              <a:spLocks noChangeArrowheads="1"/>
            </p:cNvSpPr>
            <p:nvPr/>
          </p:nvSpPr>
          <p:spPr bwMode="auto">
            <a:xfrm>
              <a:off x="4355" y="2149"/>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t</a:t>
              </a:r>
              <a:endParaRPr lang="en-US" sz="2400" i="1">
                <a:latin typeface="Times New Roman" pitchFamily="-110" charset="0"/>
              </a:endParaRPr>
            </a:p>
          </p:txBody>
        </p:sp>
        <p:sp>
          <p:nvSpPr>
            <p:cNvPr id="9" name="Rectangle 7"/>
            <p:cNvSpPr>
              <a:spLocks noChangeArrowheads="1"/>
            </p:cNvSpPr>
            <p:nvPr/>
          </p:nvSpPr>
          <p:spPr bwMode="auto">
            <a:xfrm>
              <a:off x="3696" y="2474"/>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u</a:t>
              </a:r>
              <a:endParaRPr lang="en-US" sz="2400" i="1">
                <a:latin typeface="Times New Roman" pitchFamily="-110" charset="0"/>
              </a:endParaRPr>
            </a:p>
          </p:txBody>
        </p:sp>
        <p:sp>
          <p:nvSpPr>
            <p:cNvPr id="10" name="Rectangle 8"/>
            <p:cNvSpPr>
              <a:spLocks noChangeArrowheads="1"/>
            </p:cNvSpPr>
            <p:nvPr/>
          </p:nvSpPr>
          <p:spPr bwMode="auto">
            <a:xfrm>
              <a:off x="4025" y="2474"/>
              <a:ext cx="330" cy="329"/>
            </a:xfrm>
            <a:prstGeom prst="rect">
              <a:avLst/>
            </a:prstGeom>
            <a:solidFill>
              <a:srgbClr val="000080">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v</a:t>
              </a:r>
              <a:endParaRPr lang="el-GR" sz="2400" i="1">
                <a:latin typeface="Times New Roman" pitchFamily="-110" charset="0"/>
              </a:endParaRPr>
            </a:p>
          </p:txBody>
        </p:sp>
        <p:sp>
          <p:nvSpPr>
            <p:cNvPr id="11" name="Rectangle 9"/>
            <p:cNvSpPr>
              <a:spLocks noChangeArrowheads="1"/>
            </p:cNvSpPr>
            <p:nvPr/>
          </p:nvSpPr>
          <p:spPr bwMode="auto">
            <a:xfrm>
              <a:off x="4355" y="2474"/>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w</a:t>
              </a:r>
              <a:endParaRPr lang="en-US" sz="2400" i="1">
                <a:latin typeface="Times New Roman" pitchFamily="-110" charset="0"/>
              </a:endParaRPr>
            </a:p>
          </p:txBody>
        </p:sp>
        <p:sp>
          <p:nvSpPr>
            <p:cNvPr id="12" name="Rectangle 10"/>
            <p:cNvSpPr>
              <a:spLocks noChangeArrowheads="1"/>
            </p:cNvSpPr>
            <p:nvPr/>
          </p:nvSpPr>
          <p:spPr bwMode="auto">
            <a:xfrm>
              <a:off x="3696" y="2803"/>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x</a:t>
              </a:r>
              <a:endParaRPr lang="en-US" sz="2400" i="1">
                <a:latin typeface="Times New Roman" pitchFamily="-110" charset="0"/>
              </a:endParaRPr>
            </a:p>
          </p:txBody>
        </p:sp>
        <p:sp>
          <p:nvSpPr>
            <p:cNvPr id="13" name="Rectangle 11"/>
            <p:cNvSpPr>
              <a:spLocks noChangeArrowheads="1"/>
            </p:cNvSpPr>
            <p:nvPr/>
          </p:nvSpPr>
          <p:spPr bwMode="auto">
            <a:xfrm>
              <a:off x="4025" y="2803"/>
              <a:ext cx="330"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y</a:t>
              </a:r>
              <a:endParaRPr lang="en-US" sz="2400" i="1">
                <a:latin typeface="Times New Roman" pitchFamily="-110" charset="0"/>
              </a:endParaRPr>
            </a:p>
          </p:txBody>
        </p:sp>
        <p:sp>
          <p:nvSpPr>
            <p:cNvPr id="14" name="Rectangle 12"/>
            <p:cNvSpPr>
              <a:spLocks noChangeArrowheads="1"/>
            </p:cNvSpPr>
            <p:nvPr/>
          </p:nvSpPr>
          <p:spPr bwMode="auto">
            <a:xfrm>
              <a:off x="4355" y="2803"/>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i="1">
                  <a:latin typeface="Times New Roman" pitchFamily="-110" charset="0"/>
                </a:rPr>
                <a:t>z</a:t>
              </a:r>
              <a:endParaRPr lang="en-US" sz="2400" i="1">
                <a:latin typeface="Times New Roman" pitchFamily="-110" charset="0"/>
              </a:endParaRPr>
            </a:p>
          </p:txBody>
        </p:sp>
      </p:grpSp>
      <p:grpSp>
        <p:nvGrpSpPr>
          <p:cNvPr id="15" name="Group 13"/>
          <p:cNvGrpSpPr>
            <a:grpSpLocks/>
          </p:cNvGrpSpPr>
          <p:nvPr/>
        </p:nvGrpSpPr>
        <p:grpSpPr bwMode="auto">
          <a:xfrm>
            <a:off x="523875" y="1754406"/>
            <a:ext cx="3625850" cy="3384550"/>
            <a:chOff x="330" y="1023"/>
            <a:chExt cx="2284" cy="2132"/>
          </a:xfrm>
        </p:grpSpPr>
        <p:sp>
          <p:nvSpPr>
            <p:cNvPr id="16" name="Rectangle 14"/>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 name="Rectangle 15"/>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 name="Rectangle 16"/>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 name="Rectangle 17"/>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 name="Rectangle 18"/>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 name="Rectangle 19"/>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 name="Rectangle 20"/>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 name="Rectangle 21"/>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 name="Rectangle 22"/>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 name="Rectangle 23"/>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6" name="Rectangle 24"/>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7" name="Rectangle 25"/>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8" name="Rectangle 26"/>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9" name="Rectangle 27"/>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0" name="Rectangle 28"/>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1" name="Rectangle 29"/>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2" name="Rectangle 30"/>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3" name="Rectangle 31"/>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4" name="Rectangle 32"/>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5" name="Rectangle 33"/>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6" name="Rectangle 34"/>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7" name="Rectangle 35"/>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8" name="Rectangle 36"/>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9" name="Rectangle 37"/>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0" name="Rectangle 38"/>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1" name="Rectangle 39"/>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2" name="Rectangle 40"/>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3" name="Rectangle 41"/>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4" name="Rectangle 42"/>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5" name="Rectangle 43"/>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6" name="Rectangle 44"/>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7" name="Rectangle 45"/>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8" name="Rectangle 46"/>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9" name="Rectangle 47"/>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0" name="Rectangle 48"/>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1" name="Rectangle 49"/>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2" name="Rectangle 50"/>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3" name="Rectangle 51"/>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4" name="Rectangle 52"/>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5" name="Rectangle 53"/>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6" name="Rectangle 54"/>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7" name="Rectangle 55"/>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8" name="Rectangle 56"/>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9" name="Rectangle 57"/>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0" name="Rectangle 58"/>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1" name="Rectangle 59"/>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2" name="Rectangle 60"/>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3" name="Rectangle 61"/>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4" name="Rectangle 62"/>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5" name="Rectangle 63"/>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6" name="Rectangle 64"/>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7" name="Rectangle 65"/>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8" name="Rectangle 66"/>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9" name="Rectangle 67"/>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0" name="Rectangle 68"/>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1" name="Rectangle 69"/>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2" name="Rectangle 70"/>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3" name="Rectangle 71"/>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4" name="Rectangle 72"/>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5" name="Rectangle 73"/>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6" name="Rectangle 74"/>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7" name="Rectangle 75"/>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8" name="Rectangle 76"/>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9" name="Rectangle 77"/>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0" name="Rectangle 78"/>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1" name="Rectangle 79"/>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2" name="Rectangle 80"/>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3" name="Rectangle 81"/>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4" name="Rectangle 82"/>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5" name="Rectangle 83"/>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6" name="Rectangle 84"/>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7" name="Rectangle 85"/>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8" name="Rectangle 86"/>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9" name="Rectangle 87"/>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0" name="Rectangle 88"/>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1" name="Rectangle 89"/>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2" name="Rectangle 90"/>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3" name="Rectangle 91"/>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4" name="Rectangle 92"/>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5" name="Rectangle 93"/>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6" name="Rectangle 94"/>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7" name="Rectangle 95"/>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8" name="Rectangle 96"/>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9" name="Rectangle 97"/>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0" name="Rectangle 98"/>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1" name="Rectangle 99"/>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2" name="Rectangle 100"/>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3" name="Rectangle 101"/>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4" name="Rectangle 102"/>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5" name="Rectangle 103"/>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6" name="Rectangle 104"/>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7" name="Rectangle 105"/>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8" name="Rectangle 106"/>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9" name="Rectangle 107"/>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0" name="Rectangle 108"/>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1" name="Rectangle 109"/>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2" name="Rectangle 110"/>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3" name="Rectangle 111"/>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4" name="Rectangle 112"/>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5" name="Rectangle 113"/>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6" name="Rectangle 114"/>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7" name="Rectangle 115"/>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8" name="Rectangle 116"/>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9" name="Rectangle 117"/>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0" name="Rectangle 118"/>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1" name="Rectangle 119"/>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2" name="Rectangle 120"/>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3" name="Rectangle 121"/>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4" name="Rectangle 122"/>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5" name="Rectangle 123"/>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6" name="Rectangle 124"/>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7" name="Rectangle 125"/>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8" name="Rectangle 126"/>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9" name="Rectangle 127"/>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0" name="Rectangle 128"/>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1" name="Rectangle 129"/>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2" name="Rectangle 130"/>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3" name="Rectangle 131"/>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4" name="Rectangle 132"/>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5" name="Rectangle 133"/>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6" name="Rectangle 134"/>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7" name="Rectangle 135"/>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8" name="Rectangle 136"/>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9" name="Rectangle 137"/>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0" name="Rectangle 138"/>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1" name="Rectangle 139"/>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2" name="Rectangle 140"/>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3" name="Rectangle 141"/>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4" name="Rectangle 142"/>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5" name="Rectangle 143"/>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6" name="Rectangle 144"/>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7" name="Rectangle 145"/>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8" name="Rectangle 146"/>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9" name="Rectangle 147"/>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0" name="Rectangle 148"/>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1" name="Rectangle 149"/>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2" name="Rectangle 150"/>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3" name="Rectangle 151"/>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4" name="Rectangle 152"/>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5" name="Rectangle 153"/>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6" name="Rectangle 154"/>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7" name="Rectangle 155"/>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8" name="Rectangle 156"/>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9" name="Rectangle 157"/>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0" name="Rectangle 158"/>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1" name="Rectangle 159"/>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2" name="Rectangle 160"/>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3" name="Rectangle 161"/>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4" name="Rectangle 162"/>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p>
              <a:pPr algn="ctr"/>
              <a:endParaRPr lang="en-GB"/>
            </a:p>
          </p:txBody>
        </p:sp>
        <p:sp>
          <p:nvSpPr>
            <p:cNvPr id="165" name="Rectangle 163"/>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6" name="Rectangle 164"/>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7" name="Rectangle 165"/>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8" name="Rectangle 166"/>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9" name="Rectangle 167"/>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0" name="Rectangle 168"/>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1" name="Rectangle 169"/>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2" name="Rectangle 170"/>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3" name="Rectangle 171"/>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4" name="Rectangle 172"/>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5" name="Rectangle 173"/>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6" name="Rectangle 174"/>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7" name="Rectangle 175"/>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8" name="Rectangle 176"/>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9" name="Rectangle 177"/>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0" name="Rectangle 178"/>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1" name="Rectangle 179"/>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2" name="Rectangle 180"/>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3" name="Rectangle 181"/>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4" name="Rectangle 182"/>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5" name="Rectangle 183"/>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6" name="Rectangle 184"/>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7" name="Rectangle 185"/>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8" name="Rectangle 186"/>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9" name="Rectangle 187"/>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0" name="Rectangle 188"/>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1" name="Rectangle 189"/>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2" name="Rectangle 190"/>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3" name="Rectangle 191"/>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4" name="Rectangle 192"/>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5" name="Rectangle 193"/>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6" name="Rectangle 194"/>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7" name="Rectangle 195"/>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8" name="Rectangle 196"/>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9" name="Rectangle 197"/>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0" name="Rectangle 198"/>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1" name="Rectangle 199"/>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2" name="Rectangle 200"/>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3" name="Rectangle 201"/>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4" name="Rectangle 202"/>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5" name="Rectangle 203"/>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6" name="Rectangle 204"/>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7" name="Rectangle 205"/>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8" name="Rectangle 206"/>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9" name="Rectangle 207"/>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0" name="Rectangle 208"/>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1" name="Rectangle 209"/>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2" name="Rectangle 210"/>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3" name="Rectangle 211"/>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4" name="Rectangle 212"/>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5" name="Rectangle 213"/>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6" name="Rectangle 214"/>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7" name="Rectangle 215"/>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8" name="Rectangle 216"/>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9" name="Rectangle 217"/>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0" name="Rectangle 218"/>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1" name="Rectangle 219"/>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2" name="Rectangle 220"/>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3" name="Rectangle 221"/>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4" name="Rectangle 222"/>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5" name="Rectangle 223"/>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6" name="Rectangle 224"/>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7" name="Rectangle 225"/>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8" name="Rectangle 226"/>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9" name="Rectangle 227"/>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0" name="Rectangle 228"/>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1" name="Rectangle 229"/>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2" name="Rectangle 230"/>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3" name="Rectangle 231"/>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4" name="Rectangle 232"/>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5" name="Rectangle 233"/>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6" name="Rectangle 234"/>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7" name="Rectangle 235"/>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8" name="Rectangle 236"/>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9" name="Rectangle 237"/>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0" name="Rectangle 238"/>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1" name="Rectangle 239"/>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2" name="Rectangle 240"/>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3" name="Rectangle 241"/>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4" name="Rectangle 242"/>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5" name="Rectangle 243"/>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6" name="Rectangle 244"/>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7" name="Rectangle 245"/>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8" name="Rectangle 246"/>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9" name="Rectangle 247"/>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0" name="Rectangle 248"/>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1" name="Rectangle 249"/>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2" name="Rectangle 250"/>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3" name="Rectangle 251"/>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4" name="Rectangle 252"/>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5" name="Rectangle 253"/>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grpSp>
      <p:sp>
        <p:nvSpPr>
          <p:cNvPr id="256" name="Line 254"/>
          <p:cNvSpPr>
            <a:spLocks noChangeShapeType="1"/>
          </p:cNvSpPr>
          <p:nvPr/>
        </p:nvSpPr>
        <p:spPr bwMode="auto">
          <a:xfrm>
            <a:off x="523875" y="1754406"/>
            <a:ext cx="3838575"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57" name="Line 255"/>
          <p:cNvSpPr>
            <a:spLocks noChangeShapeType="1"/>
          </p:cNvSpPr>
          <p:nvPr/>
        </p:nvSpPr>
        <p:spPr bwMode="auto">
          <a:xfrm rot="5400000">
            <a:off x="-1256506" y="3534787"/>
            <a:ext cx="3560762"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58" name="Text Box 256"/>
          <p:cNvSpPr txBox="1">
            <a:spLocks noChangeArrowheads="1"/>
          </p:cNvSpPr>
          <p:nvPr/>
        </p:nvSpPr>
        <p:spPr bwMode="auto">
          <a:xfrm>
            <a:off x="0" y="1386106"/>
            <a:ext cx="8064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Origin</a:t>
            </a:r>
            <a:endParaRPr lang="en-US" b="1" i="1">
              <a:solidFill>
                <a:srgbClr val="0033CC"/>
              </a:solidFill>
              <a:latin typeface="Times New Roman" pitchFamily="-110" charset="0"/>
            </a:endParaRPr>
          </a:p>
        </p:txBody>
      </p:sp>
      <p:sp>
        <p:nvSpPr>
          <p:cNvPr id="259" name="Text Box 257"/>
          <p:cNvSpPr txBox="1">
            <a:spLocks noChangeArrowheads="1"/>
          </p:cNvSpPr>
          <p:nvPr/>
        </p:nvSpPr>
        <p:spPr bwMode="auto">
          <a:xfrm>
            <a:off x="4140200" y="1387693"/>
            <a:ext cx="2984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x</a:t>
            </a:r>
            <a:endParaRPr lang="en-US" b="1" i="1">
              <a:solidFill>
                <a:srgbClr val="0033CC"/>
              </a:solidFill>
              <a:latin typeface="Times New Roman" pitchFamily="-110" charset="0"/>
            </a:endParaRPr>
          </a:p>
        </p:txBody>
      </p:sp>
      <p:sp>
        <p:nvSpPr>
          <p:cNvPr id="260" name="Text Box 258"/>
          <p:cNvSpPr txBox="1">
            <a:spLocks noChangeArrowheads="1"/>
          </p:cNvSpPr>
          <p:nvPr/>
        </p:nvSpPr>
        <p:spPr bwMode="auto">
          <a:xfrm>
            <a:off x="239713" y="5100856"/>
            <a:ext cx="2857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y</a:t>
            </a:r>
            <a:endParaRPr lang="en-US" b="1" i="1">
              <a:solidFill>
                <a:srgbClr val="0033CC"/>
              </a:solidFill>
              <a:latin typeface="Times New Roman" pitchFamily="-110" charset="0"/>
            </a:endParaRPr>
          </a:p>
        </p:txBody>
      </p:sp>
      <p:sp>
        <p:nvSpPr>
          <p:cNvPr id="261" name="Text Box 259"/>
          <p:cNvSpPr txBox="1">
            <a:spLocks noChangeArrowheads="1"/>
          </p:cNvSpPr>
          <p:nvPr/>
        </p:nvSpPr>
        <p:spPr bwMode="auto">
          <a:xfrm>
            <a:off x="2797175" y="5127843"/>
            <a:ext cx="14541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Image f (x, y)</a:t>
            </a:r>
            <a:endParaRPr lang="en-US" b="1" i="1">
              <a:solidFill>
                <a:srgbClr val="0033CC"/>
              </a:solidFill>
              <a:latin typeface="Times New Roman" pitchFamily="-110" charset="0"/>
            </a:endParaRPr>
          </a:p>
        </p:txBody>
      </p:sp>
      <p:cxnSp>
        <p:nvCxnSpPr>
          <p:cNvPr id="262" name="AutoShape 260"/>
          <p:cNvCxnSpPr>
            <a:cxnSpLocks noChangeShapeType="1"/>
            <a:stCxn id="266" idx="6"/>
            <a:endCxn id="294" idx="1"/>
          </p:cNvCxnSpPr>
          <p:nvPr/>
        </p:nvCxnSpPr>
        <p:spPr bwMode="auto">
          <a:xfrm flipV="1">
            <a:off x="3698875" y="2333843"/>
            <a:ext cx="1254125" cy="1344613"/>
          </a:xfrm>
          <a:prstGeom prst="curvedConnector3">
            <a:avLst>
              <a:gd name="adj1" fmla="val 49495"/>
            </a:avLst>
          </a:prstGeom>
          <a:noFill/>
          <a:ln w="38100">
            <a:solidFill>
              <a:srgbClr val="FF6600"/>
            </a:solidFill>
            <a:round/>
            <a:headEnd/>
            <a:tailEnd type="triangle" w="med" len="med"/>
          </a:ln>
        </p:spPr>
      </p:cxnSp>
      <p:sp>
        <p:nvSpPr>
          <p:cNvPr id="263" name="Text Box 261"/>
          <p:cNvSpPr txBox="1">
            <a:spLocks noChangeArrowheads="1"/>
          </p:cNvSpPr>
          <p:nvPr/>
        </p:nvSpPr>
        <p:spPr bwMode="auto">
          <a:xfrm>
            <a:off x="4694238" y="3884831"/>
            <a:ext cx="4159250" cy="1692275"/>
          </a:xfrm>
          <a:prstGeom prst="rect">
            <a:avLst/>
          </a:prstGeom>
          <a:noFill/>
          <a:ln w="12700">
            <a:noFill/>
            <a:miter lim="800000"/>
            <a:headEnd/>
            <a:tailEnd/>
          </a:ln>
        </p:spPr>
        <p:txBody>
          <a:bodyPr wrap="none">
            <a:spAutoFit/>
          </a:bodyPr>
          <a:lstStyle/>
          <a:p>
            <a:pPr>
              <a:tabLst>
                <a:tab pos="1436688" algn="l"/>
              </a:tabLst>
            </a:pPr>
            <a:r>
              <a:rPr lang="en-IE" sz="2600" i="1">
                <a:latin typeface="Times New Roman" pitchFamily="-110" charset="0"/>
              </a:rPr>
              <a:t>e</a:t>
            </a:r>
            <a:r>
              <a:rPr lang="en-IE" sz="2600" i="1" baseline="-25000">
                <a:latin typeface="Times New Roman" pitchFamily="-110" charset="0"/>
              </a:rPr>
              <a:t>processed</a:t>
            </a:r>
            <a:r>
              <a:rPr lang="en-IE" sz="2600" i="1">
                <a:latin typeface="Times New Roman" pitchFamily="-110" charset="0"/>
              </a:rPr>
              <a:t> = 	</a:t>
            </a:r>
            <a:r>
              <a:rPr lang="en-IE" sz="2400" i="1">
                <a:latin typeface="Times New Roman" pitchFamily="-110" charset="0"/>
              </a:rPr>
              <a:t>v</a:t>
            </a:r>
            <a:r>
              <a:rPr lang="en-IE" sz="2600" i="1">
                <a:latin typeface="Times New Roman" pitchFamily="-110" charset="0"/>
              </a:rPr>
              <a:t>*e + </a:t>
            </a:r>
            <a:br>
              <a:rPr lang="en-IE" sz="2600" i="1">
                <a:latin typeface="Times New Roman" pitchFamily="-110" charset="0"/>
              </a:rPr>
            </a:br>
            <a:r>
              <a:rPr lang="en-IE" sz="2600" i="1">
                <a:latin typeface="Times New Roman" pitchFamily="-110" charset="0"/>
              </a:rPr>
              <a:t>	</a:t>
            </a:r>
            <a:r>
              <a:rPr lang="en-IE" sz="2400" i="1">
                <a:latin typeface="Times New Roman" pitchFamily="-110" charset="0"/>
              </a:rPr>
              <a:t>r</a:t>
            </a:r>
            <a:r>
              <a:rPr lang="en-IE" sz="2600" i="1">
                <a:latin typeface="Times New Roman" pitchFamily="-110" charset="0"/>
              </a:rPr>
              <a:t>*a + </a:t>
            </a:r>
            <a:r>
              <a:rPr lang="en-IE" sz="2400" i="1">
                <a:latin typeface="Times New Roman" pitchFamily="-110" charset="0"/>
              </a:rPr>
              <a:t>s</a:t>
            </a:r>
            <a:r>
              <a:rPr lang="en-IE" sz="2600" i="1">
                <a:latin typeface="Times New Roman" pitchFamily="-110" charset="0"/>
              </a:rPr>
              <a:t>*b + </a:t>
            </a:r>
            <a:r>
              <a:rPr lang="en-IE" sz="2400" i="1">
                <a:latin typeface="Times New Roman" pitchFamily="-110" charset="0"/>
              </a:rPr>
              <a:t>t</a:t>
            </a:r>
            <a:r>
              <a:rPr lang="en-IE" sz="2600" i="1">
                <a:latin typeface="Times New Roman" pitchFamily="-110" charset="0"/>
              </a:rPr>
              <a:t>*c + </a:t>
            </a:r>
            <a:br>
              <a:rPr lang="en-IE" sz="2600" i="1">
                <a:latin typeface="Times New Roman" pitchFamily="-110" charset="0"/>
              </a:rPr>
            </a:br>
            <a:r>
              <a:rPr lang="en-IE" sz="2600" i="1">
                <a:latin typeface="Times New Roman" pitchFamily="-110" charset="0"/>
              </a:rPr>
              <a:t>	</a:t>
            </a:r>
            <a:r>
              <a:rPr lang="en-IE" sz="2400" i="1">
                <a:latin typeface="Times New Roman" pitchFamily="-110" charset="0"/>
              </a:rPr>
              <a:t>u</a:t>
            </a:r>
            <a:r>
              <a:rPr lang="en-IE" sz="2600" i="1">
                <a:latin typeface="Times New Roman" pitchFamily="-110" charset="0"/>
              </a:rPr>
              <a:t>*d + </a:t>
            </a:r>
            <a:r>
              <a:rPr lang="en-IE" sz="2400" i="1">
                <a:latin typeface="Times New Roman" pitchFamily="-110" charset="0"/>
              </a:rPr>
              <a:t>w</a:t>
            </a:r>
            <a:r>
              <a:rPr lang="en-IE" sz="2600" i="1">
                <a:latin typeface="Times New Roman" pitchFamily="-110" charset="0"/>
              </a:rPr>
              <a:t>*f + </a:t>
            </a:r>
            <a:br>
              <a:rPr lang="en-IE" sz="2600" i="1">
                <a:latin typeface="Times New Roman" pitchFamily="-110" charset="0"/>
              </a:rPr>
            </a:br>
            <a:r>
              <a:rPr lang="en-IE" sz="2600" i="1">
                <a:latin typeface="Times New Roman" pitchFamily="-110" charset="0"/>
              </a:rPr>
              <a:t>	</a:t>
            </a:r>
            <a:r>
              <a:rPr lang="en-IE" sz="2400" i="1">
                <a:latin typeface="Times New Roman" pitchFamily="-110" charset="0"/>
              </a:rPr>
              <a:t>x</a:t>
            </a:r>
            <a:r>
              <a:rPr lang="en-IE" sz="2600" i="1">
                <a:latin typeface="Times New Roman" pitchFamily="-110" charset="0"/>
              </a:rPr>
              <a:t>*g + </a:t>
            </a:r>
            <a:r>
              <a:rPr lang="en-IE" sz="2400" i="1">
                <a:latin typeface="Times New Roman" pitchFamily="-110" charset="0"/>
              </a:rPr>
              <a:t>y</a:t>
            </a:r>
            <a:r>
              <a:rPr lang="en-IE" sz="2600" i="1">
                <a:latin typeface="Times New Roman" pitchFamily="-110" charset="0"/>
              </a:rPr>
              <a:t>*h + </a:t>
            </a:r>
            <a:r>
              <a:rPr lang="en-IE" sz="2400" i="1">
                <a:latin typeface="Times New Roman" pitchFamily="-110" charset="0"/>
              </a:rPr>
              <a:t>z</a:t>
            </a:r>
            <a:r>
              <a:rPr lang="en-IE" sz="2600" i="1">
                <a:latin typeface="Times New Roman" pitchFamily="-110" charset="0"/>
              </a:rPr>
              <a:t>*i</a:t>
            </a:r>
          </a:p>
        </p:txBody>
      </p:sp>
      <p:sp>
        <p:nvSpPr>
          <p:cNvPr id="264" name="Text Box 262"/>
          <p:cNvSpPr txBox="1">
            <a:spLocks noChangeArrowheads="1"/>
          </p:cNvSpPr>
          <p:nvPr/>
        </p:nvSpPr>
        <p:spPr bwMode="auto">
          <a:xfrm>
            <a:off x="7013575" y="3168868"/>
            <a:ext cx="1820863" cy="366713"/>
          </a:xfrm>
          <a:prstGeom prst="rect">
            <a:avLst/>
          </a:prstGeom>
          <a:noFill/>
          <a:ln w="12700">
            <a:noFill/>
            <a:miter lim="800000"/>
            <a:headEnd/>
            <a:tailEnd/>
          </a:ln>
        </p:spPr>
        <p:txBody>
          <a:bodyPr>
            <a:spAutoFit/>
          </a:bodyPr>
          <a:lstStyle/>
          <a:p>
            <a:pPr algn="ctr"/>
            <a:r>
              <a:rPr lang="en-IE" b="1"/>
              <a:t>Filter</a:t>
            </a:r>
            <a:endParaRPr lang="en-US" b="1"/>
          </a:p>
        </p:txBody>
      </p:sp>
      <p:sp>
        <p:nvSpPr>
          <p:cNvPr id="265" name="Text Box 263"/>
          <p:cNvSpPr txBox="1">
            <a:spLocks noChangeArrowheads="1"/>
          </p:cNvSpPr>
          <p:nvPr/>
        </p:nvSpPr>
        <p:spPr bwMode="auto">
          <a:xfrm>
            <a:off x="1412875" y="3440331"/>
            <a:ext cx="1311275" cy="488950"/>
          </a:xfrm>
          <a:prstGeom prst="rect">
            <a:avLst/>
          </a:prstGeom>
          <a:solidFill>
            <a:schemeClr val="bg1"/>
          </a:solidFill>
          <a:ln w="12700">
            <a:noFill/>
            <a:miter lim="800000"/>
            <a:headEnd/>
            <a:tailEnd/>
          </a:ln>
        </p:spPr>
        <p:txBody>
          <a:bodyPr wrap="none" lIns="18000" tIns="0" rIns="18000" bIns="0">
            <a:spAutoFit/>
          </a:bodyPr>
          <a:lstStyle/>
          <a:p>
            <a:pPr algn="r"/>
            <a:r>
              <a:rPr lang="en-IE" sz="1600" i="1">
                <a:latin typeface="Times New Roman" pitchFamily="-110" charset="0"/>
              </a:rPr>
              <a:t>Simple 3*3</a:t>
            </a:r>
            <a:br>
              <a:rPr lang="en-IE" sz="1600" i="1">
                <a:latin typeface="Times New Roman" pitchFamily="-110" charset="0"/>
              </a:rPr>
            </a:br>
            <a:r>
              <a:rPr lang="en-IE" sz="1600" i="1">
                <a:latin typeface="Times New Roman" pitchFamily="-110" charset="0"/>
              </a:rPr>
              <a:t>Neighbourhood</a:t>
            </a:r>
            <a:endParaRPr lang="en-US" sz="1600" i="1">
              <a:latin typeface="Times New Roman" pitchFamily="-110" charset="0"/>
            </a:endParaRPr>
          </a:p>
        </p:txBody>
      </p:sp>
      <p:sp>
        <p:nvSpPr>
          <p:cNvPr id="266" name="Oval 264"/>
          <p:cNvSpPr>
            <a:spLocks noChangeArrowheads="1"/>
          </p:cNvSpPr>
          <p:nvPr/>
        </p:nvSpPr>
        <p:spPr bwMode="auto">
          <a:xfrm>
            <a:off x="2597150" y="3140293"/>
            <a:ext cx="1076325" cy="1076325"/>
          </a:xfrm>
          <a:prstGeom prst="ellipse">
            <a:avLst/>
          </a:prstGeom>
          <a:noFill/>
          <a:ln w="50800">
            <a:solidFill>
              <a:srgbClr val="FF6600"/>
            </a:solidFill>
            <a:round/>
            <a:headEnd/>
            <a:tailEnd/>
          </a:ln>
        </p:spPr>
        <p:txBody>
          <a:bodyPr wrap="none" anchor="ctr"/>
          <a:lstStyle/>
          <a:p>
            <a:endParaRPr lang="en-GB"/>
          </a:p>
        </p:txBody>
      </p:sp>
      <p:sp>
        <p:nvSpPr>
          <p:cNvPr id="267" name="Rectangle 265"/>
          <p:cNvSpPr>
            <a:spLocks noChangeArrowheads="1"/>
          </p:cNvSpPr>
          <p:nvPr/>
        </p:nvSpPr>
        <p:spPr bwMode="auto">
          <a:xfrm>
            <a:off x="3014663" y="3562568"/>
            <a:ext cx="228600" cy="228600"/>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1600" i="1">
                <a:latin typeface="Times New Roman" pitchFamily="-110" charset="0"/>
              </a:rPr>
              <a:t>e</a:t>
            </a:r>
            <a:endParaRPr lang="en-US" sz="1600" i="1">
              <a:latin typeface="Times New Roman" pitchFamily="-110" charset="0"/>
            </a:endParaRPr>
          </a:p>
        </p:txBody>
      </p:sp>
      <p:grpSp>
        <p:nvGrpSpPr>
          <p:cNvPr id="268" name="Group 266"/>
          <p:cNvGrpSpPr>
            <a:grpSpLocks/>
          </p:cNvGrpSpPr>
          <p:nvPr/>
        </p:nvGrpSpPr>
        <p:grpSpPr bwMode="auto">
          <a:xfrm>
            <a:off x="2790825" y="3337143"/>
            <a:ext cx="677863" cy="685800"/>
            <a:chOff x="1752" y="2422"/>
            <a:chExt cx="427" cy="432"/>
          </a:xfrm>
        </p:grpSpPr>
        <p:sp>
          <p:nvSpPr>
            <p:cNvPr id="269" name="Rectangle 267"/>
            <p:cNvSpPr>
              <a:spLocks noChangeArrowheads="1"/>
            </p:cNvSpPr>
            <p:nvPr/>
          </p:nvSpPr>
          <p:spPr bwMode="auto">
            <a:xfrm>
              <a:off x="1752" y="2422"/>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0" name="Rectangle 268"/>
            <p:cNvSpPr>
              <a:spLocks noChangeArrowheads="1"/>
            </p:cNvSpPr>
            <p:nvPr/>
          </p:nvSpPr>
          <p:spPr bwMode="auto">
            <a:xfrm>
              <a:off x="1752" y="2568"/>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1" name="Rectangle 269"/>
            <p:cNvSpPr>
              <a:spLocks noChangeArrowheads="1"/>
            </p:cNvSpPr>
            <p:nvPr/>
          </p:nvSpPr>
          <p:spPr bwMode="auto">
            <a:xfrm>
              <a:off x="1752"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2" name="Rectangle 270"/>
            <p:cNvSpPr>
              <a:spLocks noChangeArrowheads="1"/>
            </p:cNvSpPr>
            <p:nvPr/>
          </p:nvSpPr>
          <p:spPr bwMode="auto">
            <a:xfrm>
              <a:off x="1891" y="2422"/>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3" name="Rectangle 271"/>
            <p:cNvSpPr>
              <a:spLocks noChangeArrowheads="1"/>
            </p:cNvSpPr>
            <p:nvPr/>
          </p:nvSpPr>
          <p:spPr bwMode="auto">
            <a:xfrm>
              <a:off x="2035" y="2422"/>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4" name="Rectangle 272"/>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5" name="Rectangle 273"/>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sp>
          <p:nvSpPr>
            <p:cNvPr id="276" name="Rectangle 274"/>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p>
              <a:pPr algn="ctr"/>
              <a:endParaRPr lang="en-GB" sz="900"/>
            </a:p>
          </p:txBody>
        </p:sp>
      </p:grpSp>
      <p:grpSp>
        <p:nvGrpSpPr>
          <p:cNvPr id="277" name="Group 275"/>
          <p:cNvGrpSpPr>
            <a:grpSpLocks/>
          </p:cNvGrpSpPr>
          <p:nvPr/>
        </p:nvGrpSpPr>
        <p:grpSpPr bwMode="auto">
          <a:xfrm>
            <a:off x="2784475" y="3333968"/>
            <a:ext cx="685800" cy="682625"/>
            <a:chOff x="3168" y="2244"/>
            <a:chExt cx="432" cy="430"/>
          </a:xfrm>
        </p:grpSpPr>
        <p:sp>
          <p:nvSpPr>
            <p:cNvPr id="278" name="Rectangle 276"/>
            <p:cNvSpPr>
              <a:spLocks noChangeArrowheads="1"/>
            </p:cNvSpPr>
            <p:nvPr/>
          </p:nvSpPr>
          <p:spPr bwMode="auto">
            <a:xfrm>
              <a:off x="3168" y="2244"/>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79" name="Rectangle 277"/>
            <p:cNvSpPr>
              <a:spLocks noChangeArrowheads="1"/>
            </p:cNvSpPr>
            <p:nvPr/>
          </p:nvSpPr>
          <p:spPr bwMode="auto">
            <a:xfrm>
              <a:off x="3312" y="2244"/>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0" name="Rectangle 278"/>
            <p:cNvSpPr>
              <a:spLocks noChangeArrowheads="1"/>
            </p:cNvSpPr>
            <p:nvPr/>
          </p:nvSpPr>
          <p:spPr bwMode="auto">
            <a:xfrm>
              <a:off x="3456" y="2244"/>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1" name="Rectangle 279"/>
            <p:cNvSpPr>
              <a:spLocks noChangeArrowheads="1"/>
            </p:cNvSpPr>
            <p:nvPr/>
          </p:nvSpPr>
          <p:spPr bwMode="auto">
            <a:xfrm>
              <a:off x="3168" y="2386"/>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2" name="Rectangle 280"/>
            <p:cNvSpPr>
              <a:spLocks noChangeArrowheads="1"/>
            </p:cNvSpPr>
            <p:nvPr/>
          </p:nvSpPr>
          <p:spPr bwMode="auto">
            <a:xfrm>
              <a:off x="3312" y="2386"/>
              <a:ext cx="144" cy="144"/>
            </a:xfrm>
            <a:prstGeom prst="rect">
              <a:avLst/>
            </a:prstGeom>
            <a:solidFill>
              <a:srgbClr val="000080">
                <a:alpha val="21960"/>
              </a:srgbClr>
            </a:solidFill>
            <a:ln w="25400">
              <a:solidFill>
                <a:srgbClr val="000080"/>
              </a:solidFill>
              <a:miter lim="800000"/>
              <a:headEnd/>
              <a:tailEnd/>
            </a:ln>
          </p:spPr>
          <p:txBody>
            <a:bodyPr wrap="none" anchor="ctr"/>
            <a:lstStyle/>
            <a:p>
              <a:pPr algn="ctr"/>
              <a:endParaRPr lang="en-GB" sz="1000" baseline="-25000">
                <a:solidFill>
                  <a:schemeClr val="bg1"/>
                </a:solidFill>
              </a:endParaRPr>
            </a:p>
          </p:txBody>
        </p:sp>
        <p:sp>
          <p:nvSpPr>
            <p:cNvPr id="283" name="Rectangle 281"/>
            <p:cNvSpPr>
              <a:spLocks noChangeArrowheads="1"/>
            </p:cNvSpPr>
            <p:nvPr/>
          </p:nvSpPr>
          <p:spPr bwMode="auto">
            <a:xfrm>
              <a:off x="3456" y="2386"/>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4" name="Rectangle 282"/>
            <p:cNvSpPr>
              <a:spLocks noChangeArrowheads="1"/>
            </p:cNvSpPr>
            <p:nvPr/>
          </p:nvSpPr>
          <p:spPr bwMode="auto">
            <a:xfrm>
              <a:off x="3168" y="2530"/>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5" name="Rectangle 283"/>
            <p:cNvSpPr>
              <a:spLocks noChangeArrowheads="1"/>
            </p:cNvSpPr>
            <p:nvPr/>
          </p:nvSpPr>
          <p:spPr bwMode="auto">
            <a:xfrm>
              <a:off x="3312" y="2530"/>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sp>
          <p:nvSpPr>
            <p:cNvPr id="286" name="Rectangle 284"/>
            <p:cNvSpPr>
              <a:spLocks noChangeArrowheads="1"/>
            </p:cNvSpPr>
            <p:nvPr/>
          </p:nvSpPr>
          <p:spPr bwMode="auto">
            <a:xfrm>
              <a:off x="3456" y="2530"/>
              <a:ext cx="144" cy="144"/>
            </a:xfrm>
            <a:prstGeom prst="rect">
              <a:avLst/>
            </a:prstGeom>
            <a:solidFill>
              <a:srgbClr val="99CCFF">
                <a:alpha val="21960"/>
              </a:srgbClr>
            </a:solidFill>
            <a:ln w="25400">
              <a:solidFill>
                <a:srgbClr val="000080"/>
              </a:solidFill>
              <a:miter lim="800000"/>
              <a:headEnd/>
              <a:tailEnd/>
            </a:ln>
          </p:spPr>
          <p:txBody>
            <a:bodyPr wrap="none" anchor="ctr"/>
            <a:lstStyle/>
            <a:p>
              <a:pPr algn="ctr"/>
              <a:endParaRPr lang="en-GB" sz="1000" baseline="-25000"/>
            </a:p>
          </p:txBody>
        </p:sp>
      </p:grpSp>
      <p:sp>
        <p:nvSpPr>
          <p:cNvPr id="287" name="Text Box 285"/>
          <p:cNvSpPr txBox="1">
            <a:spLocks noChangeArrowheads="1"/>
          </p:cNvSpPr>
          <p:nvPr/>
        </p:nvSpPr>
        <p:spPr bwMode="auto">
          <a:xfrm>
            <a:off x="3541713" y="3551456"/>
            <a:ext cx="855662" cy="244475"/>
          </a:xfrm>
          <a:prstGeom prst="rect">
            <a:avLst/>
          </a:prstGeom>
          <a:solidFill>
            <a:schemeClr val="bg1"/>
          </a:solidFill>
          <a:ln w="12700">
            <a:noFill/>
            <a:miter lim="800000"/>
            <a:headEnd/>
            <a:tailEnd/>
          </a:ln>
        </p:spPr>
        <p:txBody>
          <a:bodyPr wrap="none" lIns="18000" tIns="0" rIns="18000" bIns="0">
            <a:spAutoFit/>
          </a:bodyPr>
          <a:lstStyle/>
          <a:p>
            <a:pPr algn="r"/>
            <a:r>
              <a:rPr lang="en-IE" sz="1600" i="1">
                <a:solidFill>
                  <a:srgbClr val="0033CC"/>
                </a:solidFill>
                <a:latin typeface="Times New Roman" pitchFamily="-110" charset="0"/>
              </a:rPr>
              <a:t>3*3 Filter</a:t>
            </a:r>
            <a:endParaRPr lang="en-US" sz="1600" i="1">
              <a:solidFill>
                <a:srgbClr val="0033CC"/>
              </a:solidFill>
              <a:latin typeface="Times New Roman" pitchFamily="-110" charset="0"/>
            </a:endParaRPr>
          </a:p>
        </p:txBody>
      </p:sp>
      <p:cxnSp>
        <p:nvCxnSpPr>
          <p:cNvPr id="288" name="AutoShape 286"/>
          <p:cNvCxnSpPr>
            <a:cxnSpLocks noChangeShapeType="1"/>
            <a:stCxn id="289" idx="6"/>
            <a:endCxn id="9" idx="1"/>
          </p:cNvCxnSpPr>
          <p:nvPr/>
        </p:nvCxnSpPr>
        <p:spPr bwMode="auto">
          <a:xfrm flipV="1">
            <a:off x="3697288" y="2333843"/>
            <a:ext cx="3430587" cy="1347788"/>
          </a:xfrm>
          <a:prstGeom prst="curvedConnector3">
            <a:avLst>
              <a:gd name="adj1" fmla="val 49792"/>
            </a:avLst>
          </a:prstGeom>
          <a:noFill/>
          <a:ln w="38100">
            <a:solidFill>
              <a:srgbClr val="FF6600"/>
            </a:solidFill>
            <a:round/>
            <a:headEnd/>
            <a:tailEnd type="triangle" w="med" len="med"/>
          </a:ln>
        </p:spPr>
      </p:cxnSp>
      <p:sp>
        <p:nvSpPr>
          <p:cNvPr id="289" name="Oval 287"/>
          <p:cNvSpPr>
            <a:spLocks noChangeArrowheads="1"/>
          </p:cNvSpPr>
          <p:nvPr/>
        </p:nvSpPr>
        <p:spPr bwMode="auto">
          <a:xfrm>
            <a:off x="2595563" y="3143468"/>
            <a:ext cx="1076325" cy="1076325"/>
          </a:xfrm>
          <a:prstGeom prst="ellipse">
            <a:avLst/>
          </a:prstGeom>
          <a:noFill/>
          <a:ln w="50800">
            <a:solidFill>
              <a:srgbClr val="FF6600"/>
            </a:solidFill>
            <a:round/>
            <a:headEnd/>
            <a:tailEnd/>
          </a:ln>
        </p:spPr>
        <p:txBody>
          <a:bodyPr wrap="none" anchor="ctr"/>
          <a:lstStyle/>
          <a:p>
            <a:endParaRPr lang="en-GB"/>
          </a:p>
        </p:txBody>
      </p:sp>
      <p:grpSp>
        <p:nvGrpSpPr>
          <p:cNvPr id="290" name="Group 288"/>
          <p:cNvGrpSpPr>
            <a:grpSpLocks/>
          </p:cNvGrpSpPr>
          <p:nvPr/>
        </p:nvGrpSpPr>
        <p:grpSpPr bwMode="auto">
          <a:xfrm>
            <a:off x="4965700" y="1555968"/>
            <a:ext cx="1568450" cy="1560513"/>
            <a:chOff x="3689" y="895"/>
            <a:chExt cx="988" cy="983"/>
          </a:xfrm>
        </p:grpSpPr>
        <p:sp>
          <p:nvSpPr>
            <p:cNvPr id="291" name="Rectangle 289"/>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a</a:t>
              </a:r>
              <a:endParaRPr lang="en-US" sz="2400" i="1">
                <a:latin typeface="Times New Roman" pitchFamily="-110" charset="0"/>
              </a:endParaRPr>
            </a:p>
          </p:txBody>
        </p:sp>
        <p:sp>
          <p:nvSpPr>
            <p:cNvPr id="292" name="Rectangle 290"/>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b</a:t>
              </a:r>
              <a:endParaRPr lang="en-US" sz="2400" i="1">
                <a:latin typeface="Times New Roman" pitchFamily="-110" charset="0"/>
              </a:endParaRPr>
            </a:p>
          </p:txBody>
        </p:sp>
        <p:sp>
          <p:nvSpPr>
            <p:cNvPr id="293" name="Rectangle 291"/>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c</a:t>
              </a:r>
              <a:endParaRPr lang="en-US" sz="2400" i="1">
                <a:latin typeface="Times New Roman" pitchFamily="-110" charset="0"/>
              </a:endParaRPr>
            </a:p>
          </p:txBody>
        </p:sp>
        <p:sp>
          <p:nvSpPr>
            <p:cNvPr id="294" name="Rectangle 292"/>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d</a:t>
              </a:r>
              <a:endParaRPr lang="en-US" sz="2400" i="1">
                <a:latin typeface="Times New Roman" pitchFamily="-110" charset="0"/>
              </a:endParaRPr>
            </a:p>
          </p:txBody>
        </p:sp>
        <p:sp>
          <p:nvSpPr>
            <p:cNvPr id="295" name="Rectangle 293"/>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p>
              <a:pPr algn="ctr"/>
              <a:r>
                <a:rPr lang="en-IE" sz="2400" i="1">
                  <a:latin typeface="Times New Roman" pitchFamily="-110" charset="0"/>
                </a:rPr>
                <a:t>e</a:t>
              </a:r>
              <a:endParaRPr lang="en-US" sz="2400" i="1">
                <a:latin typeface="Times New Roman" pitchFamily="-110" charset="0"/>
              </a:endParaRPr>
            </a:p>
          </p:txBody>
        </p:sp>
        <p:sp>
          <p:nvSpPr>
            <p:cNvPr id="296" name="Rectangle 294"/>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f</a:t>
              </a:r>
              <a:endParaRPr lang="en-US" sz="2400" i="1">
                <a:latin typeface="Times New Roman" pitchFamily="-110" charset="0"/>
              </a:endParaRPr>
            </a:p>
          </p:txBody>
        </p:sp>
        <p:sp>
          <p:nvSpPr>
            <p:cNvPr id="297" name="Rectangle 295"/>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g</a:t>
              </a:r>
              <a:endParaRPr lang="en-US" sz="2400" i="1">
                <a:latin typeface="Times New Roman" pitchFamily="-110" charset="0"/>
              </a:endParaRPr>
            </a:p>
          </p:txBody>
        </p:sp>
        <p:sp>
          <p:nvSpPr>
            <p:cNvPr id="298" name="Rectangle 296"/>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h</a:t>
              </a:r>
              <a:endParaRPr lang="en-US" sz="2400" i="1">
                <a:latin typeface="Times New Roman" pitchFamily="-110" charset="0"/>
              </a:endParaRPr>
            </a:p>
          </p:txBody>
        </p:sp>
        <p:sp>
          <p:nvSpPr>
            <p:cNvPr id="299" name="Rectangle 297"/>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p>
              <a:pPr algn="ctr"/>
              <a:r>
                <a:rPr lang="en-IE" sz="2400" i="1">
                  <a:latin typeface="Times New Roman" pitchFamily="-110" charset="0"/>
                </a:rPr>
                <a:t>i</a:t>
              </a:r>
              <a:endParaRPr lang="en-US" sz="2400" i="1">
                <a:latin typeface="Times New Roman" pitchFamily="-110" charset="0"/>
              </a:endParaRPr>
            </a:p>
          </p:txBody>
        </p:sp>
      </p:grpSp>
      <p:sp>
        <p:nvSpPr>
          <p:cNvPr id="300" name="Text Box 298"/>
          <p:cNvSpPr txBox="1">
            <a:spLocks noChangeArrowheads="1"/>
          </p:cNvSpPr>
          <p:nvPr/>
        </p:nvSpPr>
        <p:spPr bwMode="auto">
          <a:xfrm>
            <a:off x="4840288" y="3148231"/>
            <a:ext cx="1820862" cy="641350"/>
          </a:xfrm>
          <a:prstGeom prst="rect">
            <a:avLst/>
          </a:prstGeom>
          <a:noFill/>
          <a:ln w="12700">
            <a:noFill/>
            <a:miter lim="800000"/>
            <a:headEnd/>
            <a:tailEnd/>
          </a:ln>
        </p:spPr>
        <p:txBody>
          <a:bodyPr>
            <a:spAutoFit/>
          </a:bodyPr>
          <a:lstStyle/>
          <a:p>
            <a:pPr algn="ctr"/>
            <a:r>
              <a:rPr lang="en-IE" b="1"/>
              <a:t>Original Image Pixels</a:t>
            </a:r>
            <a:endParaRPr lang="en-US" b="1"/>
          </a:p>
        </p:txBody>
      </p:sp>
      <p:sp>
        <p:nvSpPr>
          <p:cNvPr id="301" name="Text Box 299"/>
          <p:cNvSpPr txBox="1">
            <a:spLocks noChangeArrowheads="1"/>
          </p:cNvSpPr>
          <p:nvPr/>
        </p:nvSpPr>
        <p:spPr bwMode="auto">
          <a:xfrm>
            <a:off x="6503988" y="1959193"/>
            <a:ext cx="527050" cy="914400"/>
          </a:xfrm>
          <a:prstGeom prst="rect">
            <a:avLst/>
          </a:prstGeom>
          <a:noFill/>
          <a:ln w="12700">
            <a:noFill/>
            <a:miter lim="800000"/>
            <a:headEnd/>
            <a:tailEnd/>
          </a:ln>
        </p:spPr>
        <p:txBody>
          <a:bodyPr wrap="none">
            <a:spAutoFit/>
          </a:bodyPr>
          <a:lstStyle/>
          <a:p>
            <a:pPr algn="ctr"/>
            <a:r>
              <a:rPr lang="en-IE" sz="5400" i="1">
                <a:latin typeface="Times New Roman" pitchFamily="-110" charset="0"/>
              </a:rPr>
              <a:t>*</a:t>
            </a:r>
            <a:endParaRPr lang="en-US" sz="5400" i="1">
              <a:latin typeface="Times New Roman" pitchFamily="-110" charset="0"/>
            </a:endParaRPr>
          </a:p>
        </p:txBody>
      </p:sp>
      <p:sp>
        <p:nvSpPr>
          <p:cNvPr id="302" name="Rectangle 300"/>
          <p:cNvSpPr>
            <a:spLocks noChangeArrowheads="1"/>
          </p:cNvSpPr>
          <p:nvPr/>
        </p:nvSpPr>
        <p:spPr bwMode="auto">
          <a:xfrm>
            <a:off x="228600" y="5486400"/>
            <a:ext cx="8915400" cy="903287"/>
          </a:xfrm>
          <a:prstGeom prst="rect">
            <a:avLst/>
          </a:prstGeom>
          <a:noFill/>
          <a:ln w="9525">
            <a:noFill/>
            <a:miter lim="800000"/>
            <a:headEnd/>
            <a:tailEnd/>
          </a:ln>
        </p:spPr>
        <p:txBody>
          <a:bodyPr/>
          <a:lstStyle/>
          <a:p>
            <a:pPr>
              <a:spcBef>
                <a:spcPct val="20000"/>
              </a:spcBef>
            </a:pPr>
            <a:r>
              <a:rPr lang="en-IE" sz="3200" dirty="0"/>
              <a:t>The above is repeated for every pixel in the original image to generate the filtered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66"/>
                                        </p:tgtEl>
                                        <p:attrNameLst>
                                          <p:attrName>style.visibility</p:attrName>
                                        </p:attrNameLst>
                                      </p:cBhvr>
                                      <p:to>
                                        <p:strVal val="hidden"/>
                                      </p:to>
                                    </p:set>
                                  </p:childTnLst>
                                </p:cTn>
                              </p:par>
                              <p:par>
                                <p:cTn id="29" presetID="23" presetClass="entr" presetSubtype="32" fill="hold" nodeType="withEffect">
                                  <p:stCondLst>
                                    <p:cond delay="0"/>
                                  </p:stCondLst>
                                  <p:childTnLst>
                                    <p:set>
                                      <p:cBhvr>
                                        <p:cTn id="30" dur="1" fill="hold">
                                          <p:stCondLst>
                                            <p:cond delay="0"/>
                                          </p:stCondLst>
                                        </p:cTn>
                                        <p:tgtEl>
                                          <p:spTgt spid="277"/>
                                        </p:tgtEl>
                                        <p:attrNameLst>
                                          <p:attrName>style.visibility</p:attrName>
                                        </p:attrNameLst>
                                      </p:cBhvr>
                                      <p:to>
                                        <p:strVal val="visible"/>
                                      </p:to>
                                    </p:set>
                                    <p:anim calcmode="lin" valueType="num">
                                      <p:cBhvr>
                                        <p:cTn id="31" dur="500" fill="hold"/>
                                        <p:tgtEl>
                                          <p:spTgt spid="277"/>
                                        </p:tgtEl>
                                        <p:attrNameLst>
                                          <p:attrName>ppt_w</p:attrName>
                                        </p:attrNameLst>
                                      </p:cBhvr>
                                      <p:tavLst>
                                        <p:tav tm="0">
                                          <p:val>
                                            <p:strVal val="4*#ppt_w"/>
                                          </p:val>
                                        </p:tav>
                                        <p:tav tm="100000">
                                          <p:val>
                                            <p:strVal val="#ppt_w"/>
                                          </p:val>
                                        </p:tav>
                                      </p:tavLst>
                                    </p:anim>
                                    <p:anim calcmode="lin" valueType="num">
                                      <p:cBhvr>
                                        <p:cTn id="32" dur="500" fill="hold"/>
                                        <p:tgtEl>
                                          <p:spTgt spid="277"/>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anim calcmode="lin" valueType="num">
                                      <p:cBhvr>
                                        <p:cTn id="35" dur="500" fill="hold"/>
                                        <p:tgtEl>
                                          <p:spTgt spid="287"/>
                                        </p:tgtEl>
                                        <p:attrNameLst>
                                          <p:attrName>ppt_w</p:attrName>
                                        </p:attrNameLst>
                                      </p:cBhvr>
                                      <p:tavLst>
                                        <p:tav tm="0">
                                          <p:val>
                                            <p:strVal val="4*#ppt_w"/>
                                          </p:val>
                                        </p:tav>
                                        <p:tav tm="100000">
                                          <p:val>
                                            <p:strVal val="#ppt_w"/>
                                          </p:val>
                                        </p:tav>
                                      </p:tavLst>
                                    </p:anim>
                                    <p:anim calcmode="lin" valueType="num">
                                      <p:cBhvr>
                                        <p:cTn id="36" dur="500" fill="hold"/>
                                        <p:tgtEl>
                                          <p:spTgt spid="287"/>
                                        </p:tgtEl>
                                        <p:attrNameLst>
                                          <p:attrName>ppt_h</p:attrName>
                                        </p:attrNameLst>
                                      </p:cBhvr>
                                      <p:tavLst>
                                        <p:tav tm="0">
                                          <p:val>
                                            <p:strVal val="4*#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8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265" grpId="0" animBg="1"/>
      <p:bldP spid="266" grpId="0" animBg="1"/>
      <p:bldP spid="266" grpId="1" animBg="1"/>
      <p:bldP spid="267" grpId="0" animBg="1"/>
      <p:bldP spid="287" grpId="0" animBg="1"/>
      <p:bldP spid="289" grpId="0" animBg="1"/>
      <p:bldP spid="289" grpId="1" animBg="1"/>
      <p:bldP spid="300" grpId="0"/>
      <p:bldP spid="301" grpId="0"/>
      <p:bldP spid="30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Spatial Filtering Process</a:t>
            </a:r>
          </a:p>
        </p:txBody>
      </p:sp>
      <p:sp>
        <p:nvSpPr>
          <p:cNvPr id="3" name="Content Placeholder 2"/>
          <p:cNvSpPr>
            <a:spLocks noGrp="1"/>
          </p:cNvSpPr>
          <p:nvPr>
            <p:ph sz="quarter" idx="1"/>
          </p:nvPr>
        </p:nvSpPr>
        <p:spPr>
          <a:xfrm>
            <a:off x="612648" y="1600200"/>
            <a:ext cx="8153400" cy="2133600"/>
          </a:xfrm>
        </p:spPr>
        <p:txBody>
          <a:bodyPr>
            <a:normAutofit/>
          </a:bodyPr>
          <a:lstStyle/>
          <a:p>
            <a:r>
              <a:rPr lang="en-US" dirty="0" smtClean="0"/>
              <a:t>Simply move the filter mask from point to point in an image.</a:t>
            </a:r>
          </a:p>
          <a:p>
            <a:r>
              <a:rPr lang="en-US" dirty="0" smtClean="0"/>
              <a:t>At each point (</a:t>
            </a:r>
            <a:r>
              <a:rPr lang="en-US" dirty="0" err="1" smtClean="0"/>
              <a:t>x,y</a:t>
            </a:r>
            <a:r>
              <a:rPr lang="en-US" dirty="0" smtClean="0"/>
              <a:t>), the response of the filter at that point is calculated using a predefined relationship.</a:t>
            </a:r>
            <a:endParaRPr lang="th-TH" dirty="0" smtClean="0"/>
          </a:p>
          <a:p>
            <a:endParaRPr lang="en-US" dirty="0" smtClean="0"/>
          </a:p>
          <a:p>
            <a:endParaRPr lang="en-US" dirty="0" smtClean="0"/>
          </a:p>
          <a:p>
            <a:endParaRPr lang="en-US" dirty="0" smtClean="0"/>
          </a:p>
          <a:p>
            <a:endParaRPr lang="en-US" dirty="0"/>
          </a:p>
        </p:txBody>
      </p:sp>
      <p:graphicFrame>
        <p:nvGraphicFramePr>
          <p:cNvPr id="82948" name="Object 4"/>
          <p:cNvGraphicFramePr>
            <a:graphicFrameLocks noChangeAspect="1"/>
          </p:cNvGraphicFramePr>
          <p:nvPr/>
        </p:nvGraphicFramePr>
        <p:xfrm>
          <a:off x="1905000" y="3962400"/>
          <a:ext cx="5562600" cy="1981200"/>
        </p:xfrm>
        <a:graphic>
          <a:graphicData uri="http://schemas.openxmlformats.org/presentationml/2006/ole">
            <p:oleObj spid="_x0000_s82948" name="Equation" r:id="rId3" imgW="1739880" imgH="660240" progId="Equation.3">
              <p:embed/>
            </p:oleObj>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762000"/>
            <a:ext cx="8429654" cy="1569660"/>
          </a:xfrm>
          <a:prstGeom prst="rect">
            <a:avLst/>
          </a:prstGeom>
          <a:noFill/>
        </p:spPr>
        <p:txBody>
          <a:bodyPr wrap="square">
            <a:spAutoFit/>
          </a:bodyPr>
          <a:lstStyle/>
          <a:p>
            <a:pPr marL="342900" indent="-342900" algn="ctr">
              <a:spcBef>
                <a:spcPct val="20000"/>
              </a:spcBef>
              <a:defRPr/>
            </a:pPr>
            <a:r>
              <a:rPr lang="en-US" sz="3200" kern="0" dirty="0">
                <a:latin typeface="+mn-lt"/>
              </a:rPr>
              <a:t>In general, linear filtering of an image f of size M x N with a filter mask of size </a:t>
            </a:r>
            <a:r>
              <a:rPr lang="en-US" sz="3200" kern="0" dirty="0" smtClean="0">
                <a:latin typeface="+mn-lt"/>
              </a:rPr>
              <a:t/>
            </a:r>
            <a:br>
              <a:rPr lang="en-US" sz="3200" kern="0" dirty="0" smtClean="0">
                <a:latin typeface="+mn-lt"/>
              </a:rPr>
            </a:br>
            <a:r>
              <a:rPr lang="en-US" sz="3200" kern="0" dirty="0" smtClean="0">
                <a:latin typeface="+mn-lt"/>
              </a:rPr>
              <a:t>m </a:t>
            </a:r>
            <a:r>
              <a:rPr lang="en-US" sz="3200" kern="0" dirty="0">
                <a:latin typeface="+mn-lt"/>
              </a:rPr>
              <a:t>x n is given by the expression</a:t>
            </a:r>
            <a:r>
              <a:rPr lang="en-US" sz="3200" kern="0" dirty="0" smtClean="0">
                <a:latin typeface="+mn-lt"/>
              </a:rPr>
              <a:t>:</a:t>
            </a:r>
            <a:endParaRPr lang="en-GB" dirty="0">
              <a:latin typeface="+mn-lt"/>
            </a:endParaRPr>
          </a:p>
        </p:txBody>
      </p:sp>
      <p:grpSp>
        <p:nvGrpSpPr>
          <p:cNvPr id="5" name="Group 6"/>
          <p:cNvGrpSpPr>
            <a:grpSpLocks/>
          </p:cNvGrpSpPr>
          <p:nvPr/>
        </p:nvGrpSpPr>
        <p:grpSpPr bwMode="auto">
          <a:xfrm>
            <a:off x="990600" y="2514600"/>
            <a:ext cx="7429500" cy="1428750"/>
            <a:chOff x="1714480" y="2071678"/>
            <a:chExt cx="7429520" cy="1428760"/>
          </a:xfrm>
        </p:grpSpPr>
        <p:sp>
          <p:nvSpPr>
            <p:cNvPr id="6" name="Rounded Rectangle 5"/>
            <p:cNvSpPr/>
            <p:nvPr/>
          </p:nvSpPr>
          <p:spPr>
            <a:xfrm>
              <a:off x="1714480" y="2071678"/>
              <a:ext cx="7429520" cy="1357321"/>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GB"/>
            </a:p>
          </p:txBody>
        </p:sp>
        <p:graphicFrame>
          <p:nvGraphicFramePr>
            <p:cNvPr id="7" name="Object 2"/>
            <p:cNvGraphicFramePr>
              <a:graphicFrameLocks noChangeAspect="1"/>
            </p:cNvGraphicFramePr>
            <p:nvPr/>
          </p:nvGraphicFramePr>
          <p:xfrm>
            <a:off x="1928794" y="2143116"/>
            <a:ext cx="6994788" cy="1357322"/>
          </p:xfrm>
          <a:graphic>
            <a:graphicData uri="http://schemas.openxmlformats.org/presentationml/2006/ole">
              <p:oleObj spid="_x0000_s222210" name="Equation" r:id="rId3" imgW="2222280" imgH="431640" progId="Equation.3">
                <p:embed/>
              </p:oleObj>
            </a:graphicData>
          </a:graphic>
        </p:graphicFrame>
      </p:grpSp>
      <p:sp>
        <p:nvSpPr>
          <p:cNvPr id="8" name="TextBox 7"/>
          <p:cNvSpPr txBox="1">
            <a:spLocks noChangeArrowheads="1"/>
          </p:cNvSpPr>
          <p:nvPr/>
        </p:nvSpPr>
        <p:spPr bwMode="auto">
          <a:xfrm>
            <a:off x="1219200" y="3962400"/>
            <a:ext cx="7000875" cy="954087"/>
          </a:xfrm>
          <a:prstGeom prst="rect">
            <a:avLst/>
          </a:prstGeom>
          <a:noFill/>
          <a:ln w="9525">
            <a:noFill/>
            <a:miter lim="800000"/>
            <a:headEnd/>
            <a:tailEnd/>
          </a:ln>
        </p:spPr>
        <p:txBody>
          <a:bodyPr>
            <a:spAutoFit/>
          </a:bodyPr>
          <a:lstStyle/>
          <a:p>
            <a:r>
              <a:rPr lang="en-GB" sz="2800" dirty="0" smtClean="0">
                <a:latin typeface="+mn-lt"/>
              </a:rPr>
              <a:t>where (as per the previous discussion)</a:t>
            </a:r>
            <a:endParaRPr lang="en-GB" sz="2800" dirty="0">
              <a:latin typeface="+mn-lt"/>
            </a:endParaRPr>
          </a:p>
          <a:p>
            <a:pPr algn="ctr"/>
            <a:r>
              <a:rPr lang="en-GB" sz="2800" dirty="0">
                <a:latin typeface="+mn-lt"/>
              </a:rPr>
              <a:t>a = (m – 1) / 2	&amp;	b = (n – 1) / 2 </a:t>
            </a:r>
          </a:p>
        </p:txBody>
      </p:sp>
      <p:sp>
        <p:nvSpPr>
          <p:cNvPr id="9" name="TextBox 8"/>
          <p:cNvSpPr txBox="1"/>
          <p:nvPr/>
        </p:nvSpPr>
        <p:spPr>
          <a:xfrm>
            <a:off x="428596" y="5276850"/>
            <a:ext cx="8572529" cy="12001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defRPr/>
            </a:pPr>
            <a:r>
              <a:rPr lang="en-GB" sz="2400" dirty="0"/>
              <a:t>To generate a complete filtered image, the above equation must be applied for</a:t>
            </a:r>
          </a:p>
          <a:p>
            <a:pPr algn="ctr">
              <a:defRPr/>
            </a:pPr>
            <a:r>
              <a:rPr lang="en-GB" sz="2400" dirty="0"/>
              <a:t>x = 0, 1, …, M-1	&amp;	y = 0, 1, …, N-1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99"/>
                </a:solidFill>
              </a:rPr>
              <a:t>Spatial Domain</a:t>
            </a:r>
            <a:endParaRPr lang="en-US" dirty="0"/>
          </a:p>
        </p:txBody>
      </p:sp>
      <p:sp>
        <p:nvSpPr>
          <p:cNvPr id="3" name="Content Placeholder 2"/>
          <p:cNvSpPr>
            <a:spLocks noGrp="1"/>
          </p:cNvSpPr>
          <p:nvPr>
            <p:ph sz="quarter" idx="1"/>
          </p:nvPr>
        </p:nvSpPr>
        <p:spPr>
          <a:xfrm>
            <a:off x="533400" y="1600200"/>
            <a:ext cx="8232648" cy="2743200"/>
          </a:xfrm>
        </p:spPr>
        <p:txBody>
          <a:bodyPr>
            <a:noAutofit/>
          </a:bodyPr>
          <a:lstStyle/>
          <a:p>
            <a:pPr>
              <a:lnSpc>
                <a:spcPct val="90000"/>
              </a:lnSpc>
            </a:pPr>
            <a:r>
              <a:rPr lang="en-US" sz="2400" dirty="0" smtClean="0"/>
              <a:t>Spatial domain can be denoted by:</a:t>
            </a:r>
          </a:p>
          <a:p>
            <a:pPr algn="ctr">
              <a:lnSpc>
                <a:spcPct val="90000"/>
              </a:lnSpc>
              <a:buFontTx/>
              <a:buNone/>
            </a:pP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g(</a:t>
            </a:r>
            <a:r>
              <a:rPr lang="en-US" sz="24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 = T[f(</a:t>
            </a:r>
            <a:r>
              <a:rPr lang="en-US" sz="24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p>
          <a:p>
            <a:pPr lvl="1">
              <a:lnSpc>
                <a:spcPct val="90000"/>
              </a:lnSpc>
              <a:buFontTx/>
              <a:buNone/>
            </a:pPr>
            <a:r>
              <a:rPr lang="en-US" sz="2400" dirty="0" smtClean="0"/>
              <a:t>where </a:t>
            </a:r>
          </a:p>
          <a:p>
            <a:pPr lvl="1">
              <a:lnSpc>
                <a:spcPct val="90000"/>
              </a:lnSpc>
            </a:pP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f(</a:t>
            </a:r>
            <a:r>
              <a:rPr lang="en-US" sz="24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r>
              <a:rPr lang="en-US" sz="2400" b="1" i="1" dirty="0" smtClean="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400" dirty="0" smtClean="0"/>
              <a:t>is the input image</a:t>
            </a:r>
          </a:p>
          <a:p>
            <a:pPr lvl="1">
              <a:lnSpc>
                <a:spcPct val="90000"/>
              </a:lnSpc>
            </a:pP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g(</a:t>
            </a:r>
            <a:r>
              <a:rPr lang="en-US" sz="24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r>
              <a:rPr lang="en-US" sz="2400" b="1" i="1" dirty="0" smtClean="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400" dirty="0" smtClean="0"/>
              <a:t>is the processed image</a:t>
            </a:r>
          </a:p>
          <a:p>
            <a:pPr lvl="1">
              <a:lnSpc>
                <a:spcPct val="90000"/>
              </a:lnSpc>
            </a:pP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T</a:t>
            </a:r>
            <a:r>
              <a:rPr lang="en-US" sz="2400" b="1" i="1" dirty="0" smtClean="0">
                <a:solidFill>
                  <a:srgbClr val="003399"/>
                </a:solidFill>
                <a:effectLst>
                  <a:outerShdw blurRad="38100" dist="38100" dir="2700000" algn="tl">
                    <a:srgbClr val="C0C0C0"/>
                  </a:outerShdw>
                </a:effectLst>
                <a:latin typeface="Times New Roman" pitchFamily="18" charset="0"/>
                <a:cs typeface="Times New Roman" pitchFamily="18" charset="0"/>
              </a:rPr>
              <a:t> </a:t>
            </a:r>
            <a:r>
              <a:rPr lang="en-US" sz="2400" dirty="0" smtClean="0"/>
              <a:t>is an operator on </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f</a:t>
            </a:r>
            <a:r>
              <a:rPr lang="en-US" sz="2400" b="1" i="1" dirty="0" smtClean="0">
                <a:solidFill>
                  <a:srgbClr val="003399"/>
                </a:solidFill>
                <a:effectLst>
                  <a:outerShdw blurRad="38100" dist="38100" dir="2700000" algn="tl">
                    <a:srgbClr val="C0C0C0"/>
                  </a:outerShdw>
                </a:effectLst>
                <a:latin typeface="Times New Roman" pitchFamily="18" charset="0"/>
                <a:cs typeface="Times New Roman" pitchFamily="18" charset="0"/>
              </a:rPr>
              <a:t> </a:t>
            </a:r>
            <a:r>
              <a:rPr lang="en-US" sz="2400" dirty="0" smtClean="0"/>
              <a:t>defined over some neighborhood of </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r>
              <a:rPr lang="en-US" sz="2400" b="1" i="1" dirty="0" err="1" smtClean="0">
                <a:solidFill>
                  <a:srgbClr val="C00000"/>
                </a:solidFill>
                <a:effectLst>
                  <a:outerShdw blurRad="38100" dist="38100" dir="2700000" algn="tl">
                    <a:srgbClr val="C0C0C0"/>
                  </a:outerShdw>
                </a:effectLst>
                <a:latin typeface="Times New Roman" pitchFamily="18" charset="0"/>
                <a:cs typeface="Times New Roman" pitchFamily="18" charset="0"/>
              </a:rPr>
              <a:t>x,y</a:t>
            </a:r>
            <a:r>
              <a:rPr lang="en-US"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rPr>
              <a:t>)</a:t>
            </a:r>
            <a:endParaRPr lang="th-TH" sz="2400" b="1" i="1" dirty="0" smtClean="0">
              <a:solidFill>
                <a:srgbClr val="C00000"/>
              </a:solidFill>
              <a:effectLst>
                <a:outerShdw blurRad="38100" dist="38100" dir="2700000" algn="tl">
                  <a:srgbClr val="C0C0C0"/>
                </a:outerShdw>
              </a:effectLst>
              <a:latin typeface="Times New Roman" pitchFamily="18" charset="0"/>
              <a:cs typeface="Times New Roman" pitchFamily="18" charset="0"/>
            </a:endParaRPr>
          </a:p>
          <a:p>
            <a:endParaRPr lang="en-US" sz="2400" dirty="0"/>
          </a:p>
        </p:txBody>
      </p:sp>
      <p:pic>
        <p:nvPicPr>
          <p:cNvPr id="4100" name="Picture 4"/>
          <p:cNvPicPr>
            <a:picLocks noChangeAspect="1" noChangeArrowheads="1"/>
          </p:cNvPicPr>
          <p:nvPr/>
        </p:nvPicPr>
        <p:blipFill>
          <a:blip r:embed="rId2" cstate="print"/>
          <a:srcRect/>
          <a:stretch>
            <a:fillRect/>
          </a:stretch>
        </p:blipFill>
        <p:spPr bwMode="auto">
          <a:xfrm>
            <a:off x="2286000" y="4191000"/>
            <a:ext cx="4895850" cy="20411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Smoothing Spatial Filters</a:t>
            </a:r>
          </a:p>
        </p:txBody>
      </p:sp>
      <p:sp>
        <p:nvSpPr>
          <p:cNvPr id="3" name="Content Placeholder 2"/>
          <p:cNvSpPr>
            <a:spLocks noGrp="1"/>
          </p:cNvSpPr>
          <p:nvPr>
            <p:ph sz="quarter" idx="1"/>
          </p:nvPr>
        </p:nvSpPr>
        <p:spPr>
          <a:xfrm>
            <a:off x="612648" y="1600200"/>
            <a:ext cx="8153400" cy="5105400"/>
          </a:xfrm>
        </p:spPr>
        <p:txBody>
          <a:bodyPr>
            <a:normAutofit fontScale="92500" lnSpcReduction="10000"/>
          </a:bodyPr>
          <a:lstStyle/>
          <a:p>
            <a:pPr>
              <a:lnSpc>
                <a:spcPct val="90000"/>
              </a:lnSpc>
              <a:spcBef>
                <a:spcPts val="1200"/>
              </a:spcBef>
            </a:pPr>
            <a:r>
              <a:rPr lang="en-US" sz="3400" dirty="0" smtClean="0">
                <a:solidFill>
                  <a:srgbClr val="C00000"/>
                </a:solidFill>
              </a:rPr>
              <a:t>Used for blurring and for noise reduction</a:t>
            </a:r>
          </a:p>
          <a:p>
            <a:pPr>
              <a:lnSpc>
                <a:spcPct val="90000"/>
              </a:lnSpc>
              <a:spcBef>
                <a:spcPts val="1200"/>
              </a:spcBef>
            </a:pPr>
            <a:r>
              <a:rPr lang="en-US" sz="3400" dirty="0" smtClean="0"/>
              <a:t>Blurring is used in preprocessing steps, such as </a:t>
            </a:r>
          </a:p>
          <a:p>
            <a:pPr lvl="1">
              <a:lnSpc>
                <a:spcPct val="90000"/>
              </a:lnSpc>
              <a:spcBef>
                <a:spcPts val="1200"/>
              </a:spcBef>
            </a:pPr>
            <a:r>
              <a:rPr lang="en-US" sz="3400" dirty="0" smtClean="0"/>
              <a:t>removal of small details from an image prior to object extraction</a:t>
            </a:r>
          </a:p>
          <a:p>
            <a:pPr lvl="1">
              <a:lnSpc>
                <a:spcPct val="90000"/>
              </a:lnSpc>
              <a:spcBef>
                <a:spcPts val="1200"/>
              </a:spcBef>
            </a:pPr>
            <a:r>
              <a:rPr lang="en-US" sz="3400" dirty="0" smtClean="0"/>
              <a:t>bridging of small gaps in lines or curves</a:t>
            </a:r>
          </a:p>
          <a:p>
            <a:pPr>
              <a:lnSpc>
                <a:spcPct val="90000"/>
              </a:lnSpc>
              <a:spcBef>
                <a:spcPts val="1200"/>
              </a:spcBef>
            </a:pPr>
            <a:r>
              <a:rPr lang="en-US" sz="3400" dirty="0" smtClean="0"/>
              <a:t>noise reduction can be accomplished by blurring with a linear filter and also by a nonlinear filter</a:t>
            </a:r>
          </a:p>
          <a:p>
            <a:pPr>
              <a:lnSpc>
                <a:spcPct val="90000"/>
              </a:lnSpc>
              <a:spcBef>
                <a:spcPts val="1200"/>
              </a:spcBef>
            </a:pPr>
            <a:r>
              <a:rPr lang="en-US" sz="3400" dirty="0" smtClean="0"/>
              <a:t>There are 2 types of smoothing spatial filters</a:t>
            </a:r>
          </a:p>
          <a:p>
            <a:pPr lvl="1">
              <a:lnSpc>
                <a:spcPct val="90000"/>
              </a:lnSpc>
              <a:spcBef>
                <a:spcPts val="1200"/>
              </a:spcBef>
              <a:buClr>
                <a:srgbClr val="C00000"/>
              </a:buClr>
              <a:buFont typeface="Wingdings" pitchFamily="2" charset="2"/>
              <a:buChar char="Ø"/>
            </a:pPr>
            <a:r>
              <a:rPr lang="en-US" sz="3100" dirty="0" smtClean="0">
                <a:solidFill>
                  <a:srgbClr val="C00000"/>
                </a:solidFill>
              </a:rPr>
              <a:t>Smoothing Linear Filters</a:t>
            </a:r>
          </a:p>
          <a:p>
            <a:pPr lvl="1">
              <a:lnSpc>
                <a:spcPct val="90000"/>
              </a:lnSpc>
              <a:spcBef>
                <a:spcPts val="1200"/>
              </a:spcBef>
              <a:buClr>
                <a:srgbClr val="C00000"/>
              </a:buClr>
              <a:buFont typeface="Wingdings" pitchFamily="2" charset="2"/>
              <a:buChar char="Ø"/>
            </a:pPr>
            <a:r>
              <a:rPr lang="en-US" sz="3100" dirty="0" smtClean="0">
                <a:solidFill>
                  <a:srgbClr val="C00000"/>
                </a:solidFill>
              </a:rPr>
              <a:t>Order-Statistics Filters</a:t>
            </a:r>
          </a:p>
          <a:p>
            <a:pPr>
              <a:lnSpc>
                <a:spcPct val="90000"/>
              </a:lnSpc>
            </a:pPr>
            <a:endParaRPr lang="th-TH" dirty="0" smtClean="0"/>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a:t>
            </a:r>
          </a:p>
        </p:txBody>
      </p:sp>
      <p:sp>
        <p:nvSpPr>
          <p:cNvPr id="7" name="Content Placeholder 2"/>
          <p:cNvSpPr>
            <a:spLocks noGrp="1"/>
          </p:cNvSpPr>
          <p:nvPr>
            <p:ph sz="quarter" idx="1"/>
          </p:nvPr>
        </p:nvSpPr>
        <p:spPr>
          <a:xfrm>
            <a:off x="612648" y="1600200"/>
            <a:ext cx="8153400" cy="4191000"/>
          </a:xfrm>
        </p:spPr>
        <p:txBody>
          <a:bodyPr>
            <a:normAutofit/>
          </a:bodyPr>
          <a:lstStyle/>
          <a:p>
            <a:r>
              <a:rPr lang="en-US" dirty="0" smtClean="0"/>
              <a:t>Output is simply the average of the pixels contained in the neighborhood of the filter mask.</a:t>
            </a:r>
          </a:p>
          <a:p>
            <a:r>
              <a:rPr lang="en-US" dirty="0" smtClean="0"/>
              <a:t>Also Called </a:t>
            </a:r>
            <a:r>
              <a:rPr lang="en-US" b="1" dirty="0" smtClean="0">
                <a:solidFill>
                  <a:srgbClr val="C00000"/>
                </a:solidFill>
              </a:rPr>
              <a:t>Averaging filters </a:t>
            </a:r>
            <a:r>
              <a:rPr lang="en-US" dirty="0" smtClean="0"/>
              <a:t>or </a:t>
            </a:r>
            <a:r>
              <a:rPr lang="en-US" b="1" dirty="0" err="1" smtClean="0">
                <a:solidFill>
                  <a:srgbClr val="C00000"/>
                </a:solidFill>
              </a:rPr>
              <a:t>Lowpass</a:t>
            </a:r>
            <a:r>
              <a:rPr lang="en-US" b="1" dirty="0" smtClean="0">
                <a:solidFill>
                  <a:srgbClr val="C00000"/>
                </a:solidFill>
              </a:rPr>
              <a:t> filters</a:t>
            </a:r>
            <a:r>
              <a:rPr lang="en-US" dirty="0" smtClean="0"/>
              <a:t>.</a:t>
            </a:r>
            <a:endParaRPr lang="th-TH" dirty="0" smtClean="0"/>
          </a:p>
          <a:p>
            <a:pPr>
              <a:lnSpc>
                <a:spcPct val="90000"/>
              </a:lnSpc>
            </a:pPr>
            <a:r>
              <a:rPr lang="en-US" sz="2800" dirty="0" smtClean="0"/>
              <a:t>Replacing the value of every pixel in an image by the average of the gray levels in the neighborhood will reduce the “sharp” transitions in gray levels.</a:t>
            </a:r>
          </a:p>
          <a:p>
            <a:pPr>
              <a:lnSpc>
                <a:spcPct val="90000"/>
              </a:lnSpc>
            </a:pPr>
            <a:r>
              <a:rPr lang="en-US" sz="2800" dirty="0" smtClean="0"/>
              <a:t>Sharp transitions</a:t>
            </a:r>
          </a:p>
          <a:p>
            <a:pPr lvl="1">
              <a:lnSpc>
                <a:spcPct val="90000"/>
              </a:lnSpc>
            </a:pPr>
            <a:r>
              <a:rPr lang="en-US" sz="2400" b="1" dirty="0" smtClean="0">
                <a:solidFill>
                  <a:srgbClr val="C00000"/>
                </a:solidFill>
              </a:rPr>
              <a:t>random noise in the image</a:t>
            </a:r>
          </a:p>
          <a:p>
            <a:pPr lvl="1">
              <a:lnSpc>
                <a:spcPct val="90000"/>
              </a:lnSpc>
            </a:pPr>
            <a:r>
              <a:rPr lang="en-US" sz="2400" b="1" dirty="0" smtClean="0">
                <a:solidFill>
                  <a:srgbClr val="C00000"/>
                </a:solidFill>
              </a:rPr>
              <a:t>edges of objects in the image</a:t>
            </a:r>
          </a:p>
          <a:p>
            <a:endParaRPr lang="en-US" dirty="0"/>
          </a:p>
        </p:txBody>
      </p:sp>
      <p:sp>
        <p:nvSpPr>
          <p:cNvPr id="8" name="Rectangle 7"/>
          <p:cNvSpPr/>
          <p:nvPr/>
        </p:nvSpPr>
        <p:spPr>
          <a:xfrm>
            <a:off x="381000" y="5715000"/>
            <a:ext cx="8458200" cy="978729"/>
          </a:xfrm>
          <a:prstGeom prst="rect">
            <a:avLst/>
          </a:prstGeom>
        </p:spPr>
        <p:txBody>
          <a:bodyPr wrap="square">
            <a:spAutoFit/>
          </a:bodyPr>
          <a:lstStyle/>
          <a:p>
            <a:pPr algn="ctr">
              <a:lnSpc>
                <a:spcPct val="90000"/>
              </a:lnSpc>
            </a:pPr>
            <a:r>
              <a:rPr lang="en-US" sz="3200" b="1" dirty="0" smtClean="0">
                <a:solidFill>
                  <a:srgbClr val="C00000"/>
                </a:solidFill>
              </a:rPr>
              <a:t>Thus, smoothing can reduce noises (desirable) and blur edges (undesirable)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1524000"/>
            <a:ext cx="8229600" cy="5410200"/>
          </a:xfrm>
          <a:prstGeom prst="rect">
            <a:avLst/>
          </a:prstGeom>
        </p:spPr>
        <p:txBody>
          <a:bodyPr vert="horz">
            <a:normAutofit/>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IE" sz="2900" b="0" i="0" u="none" strike="noStrike" kern="1200" cap="none" spc="0" normalizeH="0" baseline="0" noProof="0" dirty="0" smtClean="0">
                <a:ln>
                  <a:noFill/>
                </a:ln>
                <a:solidFill>
                  <a:schemeClr val="tx1"/>
                </a:solidFill>
                <a:effectLst/>
                <a:uLnTx/>
                <a:uFillTx/>
                <a:latin typeface="+mn-lt"/>
                <a:ea typeface="+mn-ea"/>
                <a:cs typeface="+mn-cs"/>
              </a:rPr>
              <a:t> One of the simplest spatial filtering operations we can perform is a smoothing operation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Simply average all of the pixels in a neighbourhood around a central value</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Especially useful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in removing noise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from images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Also useful for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highlighting gross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detail</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5" name="Group 26"/>
          <p:cNvGraphicFramePr>
            <a:graphicFrameLocks noGrp="1"/>
          </p:cNvGraphicFramePr>
          <p:nvPr>
            <p:ph sz="half" idx="4294967295"/>
          </p:nvPr>
        </p:nvGraphicFramePr>
        <p:xfrm>
          <a:off x="4473575" y="3276600"/>
          <a:ext cx="2714625" cy="2600325"/>
        </p:xfrm>
        <a:graphic>
          <a:graphicData uri="http://schemas.openxmlformats.org/drawingml/2006/table">
            <a:tbl>
              <a:tblPr/>
              <a:tblGrid>
                <a:gridCol w="904875"/>
                <a:gridCol w="904875"/>
                <a:gridCol w="904875"/>
              </a:tblGrid>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dirty="0" smtClean="0">
                          <a:ln>
                            <a:noFill/>
                          </a:ln>
                          <a:solidFill>
                            <a:schemeClr val="tx1"/>
                          </a:solidFill>
                          <a:effectLst/>
                          <a:latin typeface="Arial" charset="0"/>
                          <a:ea typeface="ＭＳ Ｐゴシック" pitchFamily="-110" charset="-128"/>
                        </a:rPr>
                        <a:t>1</a:t>
                      </a:r>
                      <a:r>
                        <a:rPr kumimoji="0" lang="en-IE" sz="2800" b="0" i="0" u="none" strike="noStrike" cap="none" normalizeH="0" baseline="0" dirty="0" smtClean="0">
                          <a:ln>
                            <a:noFill/>
                          </a:ln>
                          <a:solidFill>
                            <a:schemeClr val="tx1"/>
                          </a:solidFill>
                          <a:effectLst/>
                          <a:latin typeface="Arial" charset="0"/>
                          <a:ea typeface="ＭＳ Ｐゴシック" pitchFamily="-110" charset="-128"/>
                        </a:rPr>
                        <a:t>/</a:t>
                      </a:r>
                      <a:r>
                        <a:rPr kumimoji="0" lang="en-IE" sz="2800" b="0" i="0" u="none" strike="noStrike" cap="none" normalizeH="0" baseline="-25000" dirty="0" smtClean="0">
                          <a:ln>
                            <a:noFill/>
                          </a:ln>
                          <a:solidFill>
                            <a:schemeClr val="tx1"/>
                          </a:solidFill>
                          <a:effectLst/>
                          <a:latin typeface="Arial" charset="0"/>
                          <a:ea typeface="ＭＳ Ｐゴシック" pitchFamily="-110" charset="-128"/>
                        </a:rPr>
                        <a:t>9</a:t>
                      </a:r>
                      <a:endParaRPr kumimoji="0" lang="en-US" sz="2800" b="0" i="0" u="none" strike="noStrike" cap="none" normalizeH="0" baseline="0" dirty="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dirty="0" smtClean="0">
                          <a:ln>
                            <a:noFill/>
                          </a:ln>
                          <a:solidFill>
                            <a:schemeClr val="tx1"/>
                          </a:solidFill>
                          <a:effectLst/>
                          <a:latin typeface="Arial" charset="0"/>
                          <a:ea typeface="ＭＳ Ｐゴシック" pitchFamily="-110" charset="-128"/>
                        </a:rPr>
                        <a:t>1</a:t>
                      </a:r>
                      <a:r>
                        <a:rPr kumimoji="0" lang="en-IE" sz="2800" b="0" i="0" u="none" strike="noStrike" cap="none" normalizeH="0" baseline="0" dirty="0" smtClean="0">
                          <a:ln>
                            <a:noFill/>
                          </a:ln>
                          <a:solidFill>
                            <a:schemeClr val="tx1"/>
                          </a:solidFill>
                          <a:effectLst/>
                          <a:latin typeface="Arial" charset="0"/>
                          <a:ea typeface="ＭＳ Ｐゴシック" pitchFamily="-110" charset="-128"/>
                        </a:rPr>
                        <a:t>/</a:t>
                      </a:r>
                      <a:r>
                        <a:rPr kumimoji="0" lang="en-IE" sz="2800" b="0" i="0" u="none" strike="noStrike" cap="none" normalizeH="0" baseline="-25000" dirty="0" smtClean="0">
                          <a:ln>
                            <a:noFill/>
                          </a:ln>
                          <a:solidFill>
                            <a:schemeClr val="tx1"/>
                          </a:solidFill>
                          <a:effectLst/>
                          <a:latin typeface="Arial" charset="0"/>
                          <a:ea typeface="ＭＳ Ｐゴシック" pitchFamily="-110" charset="-128"/>
                        </a:rPr>
                        <a:t>9</a:t>
                      </a:r>
                      <a:endParaRPr kumimoji="0" lang="en-US" sz="2800" b="0" i="0" u="none" strike="noStrike" cap="none" normalizeH="0" baseline="-25000" dirty="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8"/>
          <p:cNvSpPr>
            <a:spLocks noChangeArrowheads="1"/>
          </p:cNvSpPr>
          <p:nvPr/>
        </p:nvSpPr>
        <p:spPr bwMode="auto">
          <a:xfrm>
            <a:off x="7315200" y="3886200"/>
            <a:ext cx="2051050" cy="1539875"/>
          </a:xfrm>
          <a:prstGeom prst="rect">
            <a:avLst/>
          </a:prstGeom>
          <a:noFill/>
          <a:ln w="9525">
            <a:noFill/>
            <a:miter lim="800000"/>
            <a:headEnd/>
            <a:tailEnd/>
          </a:ln>
        </p:spPr>
        <p:txBody>
          <a:bodyPr/>
          <a:lstStyle/>
          <a:p>
            <a:pPr>
              <a:spcBef>
                <a:spcPct val="20000"/>
              </a:spcBef>
            </a:pPr>
            <a:r>
              <a:rPr lang="en-IE" sz="3200" dirty="0"/>
              <a:t>Simple averaging filter</a:t>
            </a:r>
            <a:endParaRPr lang="en-US" sz="3200" dirty="0"/>
          </a:p>
        </p:txBody>
      </p:sp>
      <p:sp>
        <p:nvSpPr>
          <p:cNvPr id="7"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04"/>
          <p:cNvGrpSpPr>
            <a:grpSpLocks/>
          </p:cNvGrpSpPr>
          <p:nvPr/>
        </p:nvGrpSpPr>
        <p:grpSpPr bwMode="auto">
          <a:xfrm>
            <a:off x="7140575" y="1574364"/>
            <a:ext cx="1568450" cy="1560513"/>
            <a:chOff x="3696" y="2149"/>
            <a:chExt cx="988" cy="983"/>
          </a:xfrm>
        </p:grpSpPr>
        <p:sp>
          <p:nvSpPr>
            <p:cNvPr id="5" name="Rectangle 266"/>
            <p:cNvSpPr>
              <a:spLocks noChangeArrowheads="1"/>
            </p:cNvSpPr>
            <p:nvPr/>
          </p:nvSpPr>
          <p:spPr bwMode="auto">
            <a:xfrm>
              <a:off x="3696" y="2149"/>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6" name="Rectangle 267"/>
            <p:cNvSpPr>
              <a:spLocks noChangeArrowheads="1"/>
            </p:cNvSpPr>
            <p:nvPr/>
          </p:nvSpPr>
          <p:spPr bwMode="auto">
            <a:xfrm>
              <a:off x="4025" y="2149"/>
              <a:ext cx="330"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7" name="Rectangle 268"/>
            <p:cNvSpPr>
              <a:spLocks noChangeArrowheads="1"/>
            </p:cNvSpPr>
            <p:nvPr/>
          </p:nvSpPr>
          <p:spPr bwMode="auto">
            <a:xfrm>
              <a:off x="4355" y="2149"/>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8" name="Rectangle 269"/>
            <p:cNvSpPr>
              <a:spLocks noChangeArrowheads="1"/>
            </p:cNvSpPr>
            <p:nvPr/>
          </p:nvSpPr>
          <p:spPr bwMode="auto">
            <a:xfrm>
              <a:off x="3696" y="2474"/>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9" name="Rectangle 270"/>
            <p:cNvSpPr>
              <a:spLocks noChangeArrowheads="1"/>
            </p:cNvSpPr>
            <p:nvPr/>
          </p:nvSpPr>
          <p:spPr bwMode="auto">
            <a:xfrm>
              <a:off x="4025" y="2474"/>
              <a:ext cx="330" cy="329"/>
            </a:xfrm>
            <a:prstGeom prst="rect">
              <a:avLst/>
            </a:prstGeom>
            <a:solidFill>
              <a:srgbClr val="000080">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l-GR" sz="2400" baseline="-25000"/>
            </a:p>
          </p:txBody>
        </p:sp>
        <p:sp>
          <p:nvSpPr>
            <p:cNvPr id="10" name="Rectangle 271"/>
            <p:cNvSpPr>
              <a:spLocks noChangeArrowheads="1"/>
            </p:cNvSpPr>
            <p:nvPr/>
          </p:nvSpPr>
          <p:spPr bwMode="auto">
            <a:xfrm>
              <a:off x="4355" y="2474"/>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11" name="Rectangle 272"/>
            <p:cNvSpPr>
              <a:spLocks noChangeArrowheads="1"/>
            </p:cNvSpPr>
            <p:nvPr/>
          </p:nvSpPr>
          <p:spPr bwMode="auto">
            <a:xfrm>
              <a:off x="3696" y="2803"/>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12" name="Rectangle 273"/>
            <p:cNvSpPr>
              <a:spLocks noChangeArrowheads="1"/>
            </p:cNvSpPr>
            <p:nvPr/>
          </p:nvSpPr>
          <p:spPr bwMode="auto">
            <a:xfrm>
              <a:off x="4025" y="2803"/>
              <a:ext cx="330"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sp>
          <p:nvSpPr>
            <p:cNvPr id="13" name="Rectangle 274"/>
            <p:cNvSpPr>
              <a:spLocks noChangeArrowheads="1"/>
            </p:cNvSpPr>
            <p:nvPr/>
          </p:nvSpPr>
          <p:spPr bwMode="auto">
            <a:xfrm>
              <a:off x="4355" y="2803"/>
              <a:ext cx="329" cy="329"/>
            </a:xfrm>
            <a:prstGeom prst="rect">
              <a:avLst/>
            </a:prstGeom>
            <a:solidFill>
              <a:srgbClr val="99CCFF">
                <a:alpha val="18823"/>
              </a:srgbClr>
            </a:solidFill>
            <a:ln w="25400">
              <a:solidFill>
                <a:srgbClr val="000080"/>
              </a:solidFill>
              <a:miter lim="800000"/>
              <a:headEnd/>
              <a:tailEnd/>
            </a:ln>
          </p:spPr>
          <p:txBody>
            <a:bodyPr wrap="none" anchor="ctr"/>
            <a:lstStyle/>
            <a:p>
              <a:pPr algn="ctr"/>
              <a:r>
                <a:rPr lang="en-IE" sz="2400" baseline="30000"/>
                <a:t>1</a:t>
              </a:r>
              <a:r>
                <a:rPr lang="en-IE" sz="2400"/>
                <a:t>/</a:t>
              </a:r>
              <a:r>
                <a:rPr lang="en-IE" sz="2400" baseline="-25000"/>
                <a:t>9</a:t>
              </a:r>
              <a:endParaRPr lang="en-US" sz="2400" baseline="-25000"/>
            </a:p>
          </p:txBody>
        </p:sp>
      </p:grpSp>
      <p:grpSp>
        <p:nvGrpSpPr>
          <p:cNvPr id="14" name="Group 593"/>
          <p:cNvGrpSpPr>
            <a:grpSpLocks/>
          </p:cNvGrpSpPr>
          <p:nvPr/>
        </p:nvGrpSpPr>
        <p:grpSpPr bwMode="auto">
          <a:xfrm>
            <a:off x="523875" y="1772802"/>
            <a:ext cx="3625850" cy="3384550"/>
            <a:chOff x="330" y="1023"/>
            <a:chExt cx="2284" cy="2132"/>
          </a:xfrm>
        </p:grpSpPr>
        <p:sp>
          <p:nvSpPr>
            <p:cNvPr id="15" name="Rectangle 308"/>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 name="Rectangle 309"/>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 name="Rectangle 310"/>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 name="Rectangle 311"/>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 name="Rectangle 312"/>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 name="Rectangle 313"/>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 name="Rectangle 314"/>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 name="Rectangle 315"/>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 name="Rectangle 316"/>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 name="Rectangle 317"/>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 name="Rectangle 318"/>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6" name="Rectangle 319"/>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7" name="Rectangle 320"/>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8" name="Rectangle 321"/>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9" name="Rectangle 322"/>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0" name="Rectangle 323"/>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1" name="Rectangle 324"/>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2" name="Rectangle 325"/>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3" name="Rectangle 326"/>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4" name="Rectangle 327"/>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5" name="Rectangle 328"/>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6" name="Rectangle 329"/>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7" name="Rectangle 330"/>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8" name="Rectangle 331"/>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39" name="Rectangle 332"/>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0" name="Rectangle 333"/>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1" name="Rectangle 334"/>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2" name="Rectangle 335"/>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3" name="Rectangle 336"/>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4" name="Rectangle 337"/>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5" name="Rectangle 338"/>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6" name="Rectangle 339"/>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7" name="Rectangle 340"/>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8" name="Rectangle 341"/>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49" name="Rectangle 342"/>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0" name="Rectangle 343"/>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1" name="Rectangle 344"/>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2" name="Rectangle 345"/>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3" name="Rectangle 346"/>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4" name="Rectangle 347"/>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5" name="Rectangle 348"/>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6" name="Rectangle 349"/>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7" name="Rectangle 350"/>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8" name="Rectangle 351"/>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59" name="Rectangle 352"/>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0" name="Rectangle 353"/>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1" name="Rectangle 354"/>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2" name="Rectangle 355"/>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3" name="Rectangle 356"/>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4" name="Rectangle 357"/>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5" name="Rectangle 358"/>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6" name="Rectangle 359"/>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7" name="Rectangle 360"/>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8" name="Rectangle 361"/>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69" name="Rectangle 362"/>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0" name="Rectangle 363"/>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1" name="Rectangle 364"/>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2" name="Rectangle 365"/>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3" name="Rectangle 366"/>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4" name="Rectangle 367"/>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5" name="Rectangle 368"/>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6" name="Rectangle 369"/>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7" name="Rectangle 370"/>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8" name="Rectangle 371"/>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79" name="Rectangle 372"/>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0" name="Rectangle 373"/>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1" name="Rectangle 374"/>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2" name="Rectangle 375"/>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3" name="Rectangle 376"/>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4" name="Rectangle 377"/>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5" name="Rectangle 378"/>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6" name="Rectangle 379"/>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7" name="Rectangle 380"/>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8" name="Rectangle 381"/>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89" name="Rectangle 382"/>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0" name="Rectangle 383"/>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1" name="Rectangle 384"/>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2" name="Rectangle 385"/>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3" name="Rectangle 386"/>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4" name="Rectangle 387"/>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5" name="Rectangle 388"/>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6" name="Rectangle 389"/>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7" name="Rectangle 390"/>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8" name="Rectangle 391"/>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99" name="Rectangle 392"/>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0" name="Rectangle 393"/>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1" name="Rectangle 394"/>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2" name="Rectangle 395"/>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3" name="Rectangle 396"/>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4" name="Rectangle 397"/>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5" name="Rectangle 398"/>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6" name="Rectangle 399"/>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7" name="Rectangle 400"/>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8" name="Rectangle 401"/>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09" name="Rectangle 402"/>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0" name="Rectangle 403"/>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1" name="Rectangle 404"/>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2" name="Rectangle 405"/>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3" name="Rectangle 406"/>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4" name="Rectangle 407"/>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5" name="Rectangle 408"/>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6" name="Rectangle 409"/>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7" name="Rectangle 410"/>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8" name="Rectangle 411"/>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19" name="Rectangle 412"/>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0" name="Rectangle 413"/>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1" name="Rectangle 414"/>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2" name="Rectangle 415"/>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3" name="Rectangle 416"/>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4" name="Rectangle 417"/>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5" name="Rectangle 418"/>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6" name="Rectangle 419"/>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7" name="Rectangle 420"/>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8" name="Rectangle 421"/>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29" name="Rectangle 422"/>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0" name="Rectangle 423"/>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1" name="Rectangle 424"/>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2" name="Rectangle 425"/>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3" name="Rectangle 426"/>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4" name="Rectangle 427"/>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5" name="Rectangle 428"/>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6" name="Rectangle 429"/>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7" name="Rectangle 430"/>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8" name="Rectangle 431"/>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39" name="Rectangle 432"/>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0" name="Rectangle 433"/>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1" name="Rectangle 434"/>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2" name="Rectangle 435"/>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3" name="Rectangle 436"/>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4" name="Rectangle 437"/>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5" name="Rectangle 438"/>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6" name="Rectangle 439"/>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7" name="Rectangle 440"/>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8" name="Rectangle 441"/>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49" name="Rectangle 442"/>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0" name="Rectangle 443"/>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1" name="Rectangle 444"/>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2" name="Rectangle 445"/>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3" name="Rectangle 446"/>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4" name="Rectangle 447"/>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5" name="Rectangle 448"/>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6" name="Rectangle 449"/>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7" name="Rectangle 450"/>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8" name="Rectangle 451"/>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59" name="Rectangle 452"/>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0" name="Rectangle 453"/>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1" name="Rectangle 454"/>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2" name="Rectangle 455"/>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3" name="Rectangle 456"/>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p>
              <a:pPr algn="ctr"/>
              <a:endParaRPr lang="en-GB"/>
            </a:p>
          </p:txBody>
        </p:sp>
        <p:sp>
          <p:nvSpPr>
            <p:cNvPr id="164" name="Rectangle 457"/>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5" name="Rectangle 458"/>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6" name="Rectangle 459"/>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7" name="Rectangle 460"/>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8" name="Rectangle 461"/>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69" name="Rectangle 462"/>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0" name="Rectangle 463"/>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1" name="Rectangle 464"/>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2" name="Rectangle 465"/>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3" name="Rectangle 466"/>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4" name="Rectangle 467"/>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5" name="Rectangle 468"/>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6" name="Rectangle 469"/>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7" name="Rectangle 470"/>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8" name="Rectangle 471"/>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79" name="Rectangle 472"/>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0" name="Rectangle 473"/>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1" name="Rectangle 474"/>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2" name="Rectangle 475"/>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3" name="Rectangle 476"/>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4" name="Rectangle 477"/>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5" name="Rectangle 478"/>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6" name="Rectangle 479"/>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7" name="Rectangle 480"/>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8" name="Rectangle 481"/>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89" name="Rectangle 482"/>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0" name="Rectangle 483"/>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1" name="Rectangle 484"/>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2" name="Rectangle 485"/>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3" name="Rectangle 486"/>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4" name="Rectangle 487"/>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5" name="Rectangle 488"/>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6" name="Rectangle 489"/>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7" name="Rectangle 490"/>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8" name="Rectangle 491"/>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199" name="Rectangle 492"/>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0" name="Rectangle 493"/>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1" name="Rectangle 494"/>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2" name="Rectangle 495"/>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3" name="Rectangle 496"/>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4" name="Rectangle 497"/>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5" name="Rectangle 498"/>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6" name="Rectangle 499"/>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7" name="Rectangle 500"/>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8" name="Rectangle 501"/>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09" name="Rectangle 502"/>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0" name="Rectangle 503"/>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1" name="Rectangle 504"/>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2" name="Rectangle 505"/>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3" name="Rectangle 506"/>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4" name="Rectangle 507"/>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5" name="Rectangle 508"/>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6" name="Rectangle 509"/>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7" name="Rectangle 510"/>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8" name="Rectangle 511"/>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19" name="Rectangle 512"/>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0" name="Rectangle 513"/>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1" name="Rectangle 514"/>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2" name="Rectangle 515"/>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3" name="Rectangle 516"/>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4" name="Rectangle 517"/>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5" name="Rectangle 518"/>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6" name="Rectangle 519"/>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7" name="Rectangle 520"/>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8" name="Rectangle 521"/>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29" name="Rectangle 522"/>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0" name="Rectangle 523"/>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1" name="Rectangle 524"/>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2" name="Rectangle 525"/>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3" name="Rectangle 526"/>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4" name="Rectangle 527"/>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5" name="Rectangle 528"/>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6" name="Rectangle 529"/>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7" name="Rectangle 530"/>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8" name="Rectangle 531"/>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39" name="Rectangle 532"/>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0" name="Rectangle 533"/>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1" name="Rectangle 534"/>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2" name="Rectangle 535"/>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3" name="Rectangle 536"/>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4" name="Rectangle 537"/>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5" name="Rectangle 538"/>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6" name="Rectangle 539"/>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7" name="Rectangle 540"/>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8" name="Rectangle 541"/>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49" name="Rectangle 542"/>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0" name="Rectangle 543"/>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1" name="Rectangle 544"/>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2" name="Rectangle 545"/>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3" name="Rectangle 546"/>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sp>
          <p:nvSpPr>
            <p:cNvPr id="254" name="Rectangle 547"/>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p>
              <a:pPr algn="ctr"/>
              <a:endParaRPr lang="en-GB"/>
            </a:p>
          </p:txBody>
        </p:sp>
      </p:grpSp>
      <p:sp>
        <p:nvSpPr>
          <p:cNvPr id="255" name="Line 548"/>
          <p:cNvSpPr>
            <a:spLocks noChangeShapeType="1"/>
          </p:cNvSpPr>
          <p:nvPr/>
        </p:nvSpPr>
        <p:spPr bwMode="auto">
          <a:xfrm>
            <a:off x="523875" y="1772802"/>
            <a:ext cx="3838575"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56" name="Line 549"/>
          <p:cNvSpPr>
            <a:spLocks noChangeShapeType="1"/>
          </p:cNvSpPr>
          <p:nvPr/>
        </p:nvSpPr>
        <p:spPr bwMode="auto">
          <a:xfrm rot="5400000">
            <a:off x="-1256506" y="3553183"/>
            <a:ext cx="3560762" cy="0"/>
          </a:xfrm>
          <a:prstGeom prst="line">
            <a:avLst/>
          </a:prstGeom>
          <a:noFill/>
          <a:ln w="25400">
            <a:solidFill>
              <a:schemeClr val="accent2"/>
            </a:solidFill>
            <a:round/>
            <a:headEnd type="oval" w="med" len="med"/>
            <a:tailEnd type="triangle" w="med" len="med"/>
          </a:ln>
        </p:spPr>
        <p:txBody>
          <a:bodyPr wrap="none"/>
          <a:lstStyle/>
          <a:p>
            <a:endParaRPr lang="en-US"/>
          </a:p>
        </p:txBody>
      </p:sp>
      <p:sp>
        <p:nvSpPr>
          <p:cNvPr id="257" name="Text Box 550"/>
          <p:cNvSpPr txBox="1">
            <a:spLocks noChangeArrowheads="1"/>
          </p:cNvSpPr>
          <p:nvPr/>
        </p:nvSpPr>
        <p:spPr bwMode="auto">
          <a:xfrm>
            <a:off x="0" y="1404502"/>
            <a:ext cx="8064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Origin</a:t>
            </a:r>
            <a:endParaRPr lang="en-US" b="1" i="1">
              <a:solidFill>
                <a:srgbClr val="0033CC"/>
              </a:solidFill>
              <a:latin typeface="Times New Roman" pitchFamily="-110" charset="0"/>
            </a:endParaRPr>
          </a:p>
        </p:txBody>
      </p:sp>
      <p:sp>
        <p:nvSpPr>
          <p:cNvPr id="258" name="Text Box 551"/>
          <p:cNvSpPr txBox="1">
            <a:spLocks noChangeArrowheads="1"/>
          </p:cNvSpPr>
          <p:nvPr/>
        </p:nvSpPr>
        <p:spPr bwMode="auto">
          <a:xfrm>
            <a:off x="4140200" y="1406089"/>
            <a:ext cx="2984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x</a:t>
            </a:r>
            <a:endParaRPr lang="en-US" b="1" i="1">
              <a:solidFill>
                <a:srgbClr val="0033CC"/>
              </a:solidFill>
              <a:latin typeface="Times New Roman" pitchFamily="-110" charset="0"/>
            </a:endParaRPr>
          </a:p>
        </p:txBody>
      </p:sp>
      <p:sp>
        <p:nvSpPr>
          <p:cNvPr id="259" name="Text Box 552"/>
          <p:cNvSpPr txBox="1">
            <a:spLocks noChangeArrowheads="1"/>
          </p:cNvSpPr>
          <p:nvPr/>
        </p:nvSpPr>
        <p:spPr bwMode="auto">
          <a:xfrm>
            <a:off x="239713" y="5119252"/>
            <a:ext cx="285750" cy="366712"/>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y</a:t>
            </a:r>
            <a:endParaRPr lang="en-US" b="1" i="1">
              <a:solidFill>
                <a:srgbClr val="0033CC"/>
              </a:solidFill>
              <a:latin typeface="Times New Roman" pitchFamily="-110" charset="0"/>
            </a:endParaRPr>
          </a:p>
        </p:txBody>
      </p:sp>
      <p:sp>
        <p:nvSpPr>
          <p:cNvPr id="260" name="Text Box 553"/>
          <p:cNvSpPr txBox="1">
            <a:spLocks noChangeArrowheads="1"/>
          </p:cNvSpPr>
          <p:nvPr/>
        </p:nvSpPr>
        <p:spPr bwMode="auto">
          <a:xfrm>
            <a:off x="2797175" y="5146239"/>
            <a:ext cx="1454150" cy="366713"/>
          </a:xfrm>
          <a:prstGeom prst="rect">
            <a:avLst/>
          </a:prstGeom>
          <a:noFill/>
          <a:ln w="12700">
            <a:noFill/>
            <a:miter lim="800000"/>
            <a:headEnd/>
            <a:tailEnd/>
          </a:ln>
        </p:spPr>
        <p:txBody>
          <a:bodyPr wrap="none">
            <a:spAutoFit/>
          </a:bodyPr>
          <a:lstStyle/>
          <a:p>
            <a:r>
              <a:rPr lang="en-IE" b="1" i="1">
                <a:solidFill>
                  <a:srgbClr val="0033CC"/>
                </a:solidFill>
                <a:latin typeface="Times New Roman" pitchFamily="-110" charset="0"/>
              </a:rPr>
              <a:t>Image f (x, y)</a:t>
            </a:r>
            <a:endParaRPr lang="en-US" b="1" i="1">
              <a:solidFill>
                <a:srgbClr val="0033CC"/>
              </a:solidFill>
              <a:latin typeface="Times New Roman" pitchFamily="-110" charset="0"/>
            </a:endParaRPr>
          </a:p>
        </p:txBody>
      </p:sp>
      <p:cxnSp>
        <p:nvCxnSpPr>
          <p:cNvPr id="261" name="AutoShape 565"/>
          <p:cNvCxnSpPr>
            <a:cxnSpLocks noChangeShapeType="1"/>
            <a:stCxn id="265" idx="6"/>
            <a:endCxn id="293" idx="1"/>
          </p:cNvCxnSpPr>
          <p:nvPr/>
        </p:nvCxnSpPr>
        <p:spPr bwMode="auto">
          <a:xfrm flipV="1">
            <a:off x="3698875" y="2352239"/>
            <a:ext cx="1254125" cy="1344613"/>
          </a:xfrm>
          <a:prstGeom prst="curvedConnector3">
            <a:avLst>
              <a:gd name="adj1" fmla="val 49495"/>
            </a:avLst>
          </a:prstGeom>
          <a:noFill/>
          <a:ln w="38100">
            <a:solidFill>
              <a:srgbClr val="FF6600"/>
            </a:solidFill>
            <a:round/>
            <a:headEnd/>
            <a:tailEnd type="triangle" w="med" len="med"/>
          </a:ln>
        </p:spPr>
      </p:cxnSp>
      <p:sp>
        <p:nvSpPr>
          <p:cNvPr id="262" name="Text Box 568"/>
          <p:cNvSpPr txBox="1">
            <a:spLocks noChangeArrowheads="1"/>
          </p:cNvSpPr>
          <p:nvPr/>
        </p:nvSpPr>
        <p:spPr bwMode="auto">
          <a:xfrm>
            <a:off x="4313238" y="3871477"/>
            <a:ext cx="4618037" cy="2076450"/>
          </a:xfrm>
          <a:prstGeom prst="rect">
            <a:avLst/>
          </a:prstGeom>
          <a:noFill/>
          <a:ln w="12700">
            <a:noFill/>
            <a:miter lim="800000"/>
            <a:headEnd/>
            <a:tailEnd/>
          </a:ln>
        </p:spPr>
        <p:txBody>
          <a:bodyPr wrap="none">
            <a:spAutoFit/>
          </a:bodyPr>
          <a:lstStyle/>
          <a:p>
            <a:pPr>
              <a:tabLst>
                <a:tab pos="538163" algn="l"/>
              </a:tabLst>
            </a:pPr>
            <a:r>
              <a:rPr lang="en-IE" sz="2600">
                <a:latin typeface="Times New Roman" pitchFamily="-110" charset="0"/>
              </a:rPr>
              <a:t>e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*106 + </a:t>
            </a:r>
            <a:br>
              <a:rPr lang="en-IE" sz="2600">
                <a:latin typeface="Times New Roman" pitchFamily="-110" charset="0"/>
              </a:rPr>
            </a:br>
            <a:r>
              <a:rPr lang="en-IE" sz="2600">
                <a:latin typeface="Times New Roman" pitchFamily="-110" charset="0"/>
              </a:rPr>
              <a:t>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*104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*100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*108 + </a:t>
            </a:r>
            <a:br>
              <a:rPr lang="en-IE" sz="2600">
                <a:latin typeface="Times New Roman" pitchFamily="-110" charset="0"/>
              </a:rPr>
            </a:br>
            <a:r>
              <a:rPr lang="en-IE" sz="2600">
                <a:latin typeface="Times New Roman" pitchFamily="-110" charset="0"/>
              </a:rPr>
              <a:t>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*99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*98 + </a:t>
            </a:r>
            <a:br>
              <a:rPr lang="en-IE" sz="2600">
                <a:latin typeface="Times New Roman" pitchFamily="-110" charset="0"/>
              </a:rPr>
            </a:br>
            <a:r>
              <a:rPr lang="en-IE" sz="2600">
                <a:latin typeface="Times New Roman" pitchFamily="-110" charset="0"/>
              </a:rPr>
              <a:t>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*95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*90 + </a:t>
            </a:r>
            <a:r>
              <a:rPr lang="en-IE" sz="2400" baseline="30000">
                <a:latin typeface="Times New Roman" pitchFamily="-110" charset="0"/>
              </a:rPr>
              <a:t>1</a:t>
            </a:r>
            <a:r>
              <a:rPr lang="en-IE" sz="2400">
                <a:latin typeface="Times New Roman" pitchFamily="-110" charset="0"/>
              </a:rPr>
              <a:t>/</a:t>
            </a:r>
            <a:r>
              <a:rPr lang="en-IE" sz="2400" baseline="-25000">
                <a:latin typeface="Times New Roman" pitchFamily="-110" charset="0"/>
              </a:rPr>
              <a:t>9</a:t>
            </a:r>
            <a:r>
              <a:rPr lang="en-IE" sz="2600">
                <a:latin typeface="Times New Roman" pitchFamily="-110" charset="0"/>
              </a:rPr>
              <a:t>*85</a:t>
            </a:r>
          </a:p>
          <a:p>
            <a:pPr>
              <a:tabLst>
                <a:tab pos="538163" algn="l"/>
              </a:tabLst>
            </a:pPr>
            <a:r>
              <a:rPr lang="en-IE" sz="2600">
                <a:latin typeface="Times New Roman" pitchFamily="-110" charset="0"/>
              </a:rPr>
              <a:t>   =	98.3333</a:t>
            </a:r>
            <a:endParaRPr lang="en-US" sz="2600">
              <a:latin typeface="Times New Roman" pitchFamily="-110" charset="0"/>
            </a:endParaRPr>
          </a:p>
        </p:txBody>
      </p:sp>
      <p:sp>
        <p:nvSpPr>
          <p:cNvPr id="263" name="Text Box 571"/>
          <p:cNvSpPr txBox="1">
            <a:spLocks noChangeArrowheads="1"/>
          </p:cNvSpPr>
          <p:nvPr/>
        </p:nvSpPr>
        <p:spPr bwMode="auto">
          <a:xfrm>
            <a:off x="7013575" y="3187264"/>
            <a:ext cx="1820863" cy="366713"/>
          </a:xfrm>
          <a:prstGeom prst="rect">
            <a:avLst/>
          </a:prstGeom>
          <a:noFill/>
          <a:ln w="12700">
            <a:noFill/>
            <a:miter lim="800000"/>
            <a:headEnd/>
            <a:tailEnd/>
          </a:ln>
        </p:spPr>
        <p:txBody>
          <a:bodyPr>
            <a:spAutoFit/>
          </a:bodyPr>
          <a:lstStyle/>
          <a:p>
            <a:pPr algn="ctr"/>
            <a:r>
              <a:rPr lang="en-IE" b="1"/>
              <a:t>Filter</a:t>
            </a:r>
            <a:endParaRPr lang="en-US" b="1"/>
          </a:p>
        </p:txBody>
      </p:sp>
      <p:sp>
        <p:nvSpPr>
          <p:cNvPr id="264" name="Text Box 585"/>
          <p:cNvSpPr txBox="1">
            <a:spLocks noChangeArrowheads="1"/>
          </p:cNvSpPr>
          <p:nvPr/>
        </p:nvSpPr>
        <p:spPr bwMode="auto">
          <a:xfrm>
            <a:off x="1303338" y="3457139"/>
            <a:ext cx="1420812" cy="488950"/>
          </a:xfrm>
          <a:prstGeom prst="rect">
            <a:avLst/>
          </a:prstGeom>
          <a:solidFill>
            <a:schemeClr val="bg1"/>
          </a:solidFill>
          <a:ln w="12700">
            <a:noFill/>
            <a:miter lim="800000"/>
            <a:headEnd/>
            <a:tailEnd/>
          </a:ln>
        </p:spPr>
        <p:txBody>
          <a:bodyPr wrap="none" lIns="18000" tIns="0" rIns="18000" bIns="0">
            <a:spAutoFit/>
          </a:bodyPr>
          <a:lstStyle/>
          <a:p>
            <a:pPr algn="r"/>
            <a:r>
              <a:rPr lang="en-IE" sz="1600" i="1"/>
              <a:t>Simple 3*3</a:t>
            </a:r>
            <a:br>
              <a:rPr lang="en-IE" sz="1600" i="1"/>
            </a:br>
            <a:r>
              <a:rPr lang="en-IE" sz="1600" i="1"/>
              <a:t>Neighbourhood</a:t>
            </a:r>
            <a:endParaRPr lang="en-US" sz="1600" i="1"/>
          </a:p>
        </p:txBody>
      </p:sp>
      <p:sp>
        <p:nvSpPr>
          <p:cNvPr id="265" name="Oval 572"/>
          <p:cNvSpPr>
            <a:spLocks noChangeArrowheads="1"/>
          </p:cNvSpPr>
          <p:nvPr/>
        </p:nvSpPr>
        <p:spPr bwMode="auto">
          <a:xfrm>
            <a:off x="2597150" y="3158689"/>
            <a:ext cx="1076325" cy="1076325"/>
          </a:xfrm>
          <a:prstGeom prst="ellipse">
            <a:avLst/>
          </a:prstGeom>
          <a:noFill/>
          <a:ln w="50800">
            <a:solidFill>
              <a:srgbClr val="FF6600"/>
            </a:solidFill>
            <a:round/>
            <a:headEnd/>
            <a:tailEnd/>
          </a:ln>
        </p:spPr>
        <p:txBody>
          <a:bodyPr wrap="none" anchor="ctr"/>
          <a:lstStyle/>
          <a:p>
            <a:endParaRPr lang="en-GB"/>
          </a:p>
        </p:txBody>
      </p:sp>
      <p:sp>
        <p:nvSpPr>
          <p:cNvPr id="266" name="Rectangle 573"/>
          <p:cNvSpPr>
            <a:spLocks noChangeArrowheads="1"/>
          </p:cNvSpPr>
          <p:nvPr/>
        </p:nvSpPr>
        <p:spPr bwMode="auto">
          <a:xfrm>
            <a:off x="3014663" y="3580964"/>
            <a:ext cx="228600" cy="228600"/>
          </a:xfrm>
          <a:prstGeom prst="rect">
            <a:avLst/>
          </a:prstGeom>
          <a:solidFill>
            <a:srgbClr val="C0C0C0"/>
          </a:solidFill>
          <a:ln w="25400">
            <a:solidFill>
              <a:schemeClr val="tx1"/>
            </a:solidFill>
            <a:miter lim="800000"/>
            <a:headEnd/>
            <a:tailEnd/>
          </a:ln>
        </p:spPr>
        <p:txBody>
          <a:bodyPr wrap="none" lIns="0" tIns="0" rIns="0" bIns="0" anchor="ctr" anchorCtr="1"/>
          <a:lstStyle/>
          <a:p>
            <a:pPr algn="ctr"/>
            <a:r>
              <a:rPr lang="en-IE" sz="800" i="1">
                <a:latin typeface="Times New Roman" pitchFamily="-110" charset="0"/>
              </a:rPr>
              <a:t>106</a:t>
            </a:r>
            <a:endParaRPr lang="en-US" sz="800" i="1">
              <a:latin typeface="Times New Roman" pitchFamily="-110" charset="0"/>
            </a:endParaRPr>
          </a:p>
        </p:txBody>
      </p:sp>
      <p:grpSp>
        <p:nvGrpSpPr>
          <p:cNvPr id="267" name="Group 582"/>
          <p:cNvGrpSpPr>
            <a:grpSpLocks/>
          </p:cNvGrpSpPr>
          <p:nvPr/>
        </p:nvGrpSpPr>
        <p:grpSpPr bwMode="auto">
          <a:xfrm>
            <a:off x="2790825" y="3355539"/>
            <a:ext cx="677863" cy="685800"/>
            <a:chOff x="1752" y="2422"/>
            <a:chExt cx="427" cy="432"/>
          </a:xfrm>
        </p:grpSpPr>
        <p:sp>
          <p:nvSpPr>
            <p:cNvPr id="268" name="Rectangle 574"/>
            <p:cNvSpPr>
              <a:spLocks noChangeArrowheads="1"/>
            </p:cNvSpPr>
            <p:nvPr/>
          </p:nvSpPr>
          <p:spPr bwMode="auto">
            <a:xfrm>
              <a:off x="1752" y="2422"/>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104</a:t>
              </a:r>
              <a:endParaRPr lang="en-US" sz="900"/>
            </a:p>
          </p:txBody>
        </p:sp>
        <p:sp>
          <p:nvSpPr>
            <p:cNvPr id="269" name="Rectangle 575"/>
            <p:cNvSpPr>
              <a:spLocks noChangeArrowheads="1"/>
            </p:cNvSpPr>
            <p:nvPr/>
          </p:nvSpPr>
          <p:spPr bwMode="auto">
            <a:xfrm>
              <a:off x="1752" y="2568"/>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99</a:t>
              </a:r>
              <a:endParaRPr lang="en-US" sz="900"/>
            </a:p>
          </p:txBody>
        </p:sp>
        <p:sp>
          <p:nvSpPr>
            <p:cNvPr id="270" name="Rectangle 576"/>
            <p:cNvSpPr>
              <a:spLocks noChangeArrowheads="1"/>
            </p:cNvSpPr>
            <p:nvPr/>
          </p:nvSpPr>
          <p:spPr bwMode="auto">
            <a:xfrm>
              <a:off x="1752" y="2710"/>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95</a:t>
              </a:r>
              <a:endParaRPr lang="en-US" sz="900"/>
            </a:p>
          </p:txBody>
        </p:sp>
        <p:sp>
          <p:nvSpPr>
            <p:cNvPr id="271" name="Rectangle 577"/>
            <p:cNvSpPr>
              <a:spLocks noChangeArrowheads="1"/>
            </p:cNvSpPr>
            <p:nvPr/>
          </p:nvSpPr>
          <p:spPr bwMode="auto">
            <a:xfrm>
              <a:off x="1891" y="2422"/>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100</a:t>
              </a:r>
              <a:endParaRPr lang="en-US" sz="900"/>
            </a:p>
          </p:txBody>
        </p:sp>
        <p:sp>
          <p:nvSpPr>
            <p:cNvPr id="272" name="Rectangle 578"/>
            <p:cNvSpPr>
              <a:spLocks noChangeArrowheads="1"/>
            </p:cNvSpPr>
            <p:nvPr/>
          </p:nvSpPr>
          <p:spPr bwMode="auto">
            <a:xfrm>
              <a:off x="2035" y="2422"/>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108</a:t>
              </a:r>
              <a:endParaRPr lang="en-US" sz="900"/>
            </a:p>
          </p:txBody>
        </p:sp>
        <p:sp>
          <p:nvSpPr>
            <p:cNvPr id="273" name="Rectangle 579"/>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98</a:t>
              </a:r>
              <a:endParaRPr lang="en-US" sz="900"/>
            </a:p>
          </p:txBody>
        </p:sp>
        <p:sp>
          <p:nvSpPr>
            <p:cNvPr id="274" name="Rectangle 580"/>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90</a:t>
              </a:r>
              <a:endParaRPr lang="en-US" sz="900"/>
            </a:p>
          </p:txBody>
        </p:sp>
        <p:sp>
          <p:nvSpPr>
            <p:cNvPr id="275" name="Rectangle 581"/>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p>
              <a:pPr algn="ctr"/>
              <a:r>
                <a:rPr lang="en-IE" sz="900"/>
                <a:t>85</a:t>
              </a:r>
              <a:endParaRPr lang="en-US" sz="900"/>
            </a:p>
          </p:txBody>
        </p:sp>
      </p:grpSp>
      <p:grpSp>
        <p:nvGrpSpPr>
          <p:cNvPr id="276" name="Group 554"/>
          <p:cNvGrpSpPr>
            <a:grpSpLocks/>
          </p:cNvGrpSpPr>
          <p:nvPr/>
        </p:nvGrpSpPr>
        <p:grpSpPr bwMode="auto">
          <a:xfrm>
            <a:off x="2773363" y="3352364"/>
            <a:ext cx="685800" cy="682625"/>
            <a:chOff x="3168" y="2244"/>
            <a:chExt cx="432" cy="430"/>
          </a:xfrm>
        </p:grpSpPr>
        <p:sp>
          <p:nvSpPr>
            <p:cNvPr id="277" name="Rectangle 555"/>
            <p:cNvSpPr>
              <a:spLocks noChangeArrowheads="1"/>
            </p:cNvSpPr>
            <p:nvPr/>
          </p:nvSpPr>
          <p:spPr bwMode="auto">
            <a:xfrm>
              <a:off x="3168" y="2244"/>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78" name="Rectangle 556"/>
            <p:cNvSpPr>
              <a:spLocks noChangeArrowheads="1"/>
            </p:cNvSpPr>
            <p:nvPr/>
          </p:nvSpPr>
          <p:spPr bwMode="auto">
            <a:xfrm>
              <a:off x="3312" y="2244"/>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79" name="Rectangle 557"/>
            <p:cNvSpPr>
              <a:spLocks noChangeArrowheads="1"/>
            </p:cNvSpPr>
            <p:nvPr/>
          </p:nvSpPr>
          <p:spPr bwMode="auto">
            <a:xfrm>
              <a:off x="3456" y="2244"/>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80" name="Rectangle 558"/>
            <p:cNvSpPr>
              <a:spLocks noChangeArrowheads="1"/>
            </p:cNvSpPr>
            <p:nvPr/>
          </p:nvSpPr>
          <p:spPr bwMode="auto">
            <a:xfrm>
              <a:off x="3168" y="2386"/>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81" name="Rectangle 559"/>
            <p:cNvSpPr>
              <a:spLocks noChangeArrowheads="1"/>
            </p:cNvSpPr>
            <p:nvPr/>
          </p:nvSpPr>
          <p:spPr bwMode="auto">
            <a:xfrm>
              <a:off x="3312" y="2386"/>
              <a:ext cx="144" cy="144"/>
            </a:xfrm>
            <a:prstGeom prst="rect">
              <a:avLst/>
            </a:prstGeom>
            <a:solidFill>
              <a:srgbClr val="000080"/>
            </a:solidFill>
            <a:ln w="25400">
              <a:solidFill>
                <a:srgbClr val="000080"/>
              </a:solidFill>
              <a:miter lim="800000"/>
              <a:headEnd/>
              <a:tailEnd/>
            </a:ln>
          </p:spPr>
          <p:txBody>
            <a:bodyPr wrap="none" anchor="ctr"/>
            <a:lstStyle/>
            <a:p>
              <a:pPr algn="ctr"/>
              <a:r>
                <a:rPr lang="en-IE" sz="1000" baseline="30000">
                  <a:solidFill>
                    <a:schemeClr val="bg1"/>
                  </a:solidFill>
                </a:rPr>
                <a:t>1</a:t>
              </a:r>
              <a:r>
                <a:rPr lang="en-IE" sz="1000">
                  <a:solidFill>
                    <a:schemeClr val="bg1"/>
                  </a:solidFill>
                </a:rPr>
                <a:t>/</a:t>
              </a:r>
              <a:r>
                <a:rPr lang="en-IE" sz="1000" baseline="-25000">
                  <a:solidFill>
                    <a:schemeClr val="bg1"/>
                  </a:solidFill>
                </a:rPr>
                <a:t>9</a:t>
              </a:r>
              <a:endParaRPr lang="en-US" sz="1000" baseline="-25000">
                <a:solidFill>
                  <a:schemeClr val="bg1"/>
                </a:solidFill>
              </a:endParaRPr>
            </a:p>
          </p:txBody>
        </p:sp>
        <p:sp>
          <p:nvSpPr>
            <p:cNvPr id="282" name="Rectangle 560"/>
            <p:cNvSpPr>
              <a:spLocks noChangeArrowheads="1"/>
            </p:cNvSpPr>
            <p:nvPr/>
          </p:nvSpPr>
          <p:spPr bwMode="auto">
            <a:xfrm>
              <a:off x="3456" y="2386"/>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83" name="Rectangle 561"/>
            <p:cNvSpPr>
              <a:spLocks noChangeArrowheads="1"/>
            </p:cNvSpPr>
            <p:nvPr/>
          </p:nvSpPr>
          <p:spPr bwMode="auto">
            <a:xfrm>
              <a:off x="3168" y="2530"/>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84" name="Rectangle 562"/>
            <p:cNvSpPr>
              <a:spLocks noChangeArrowheads="1"/>
            </p:cNvSpPr>
            <p:nvPr/>
          </p:nvSpPr>
          <p:spPr bwMode="auto">
            <a:xfrm>
              <a:off x="3312" y="2530"/>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sp>
          <p:nvSpPr>
            <p:cNvPr id="285" name="Rectangle 563"/>
            <p:cNvSpPr>
              <a:spLocks noChangeArrowheads="1"/>
            </p:cNvSpPr>
            <p:nvPr/>
          </p:nvSpPr>
          <p:spPr bwMode="auto">
            <a:xfrm>
              <a:off x="3456" y="2530"/>
              <a:ext cx="144" cy="144"/>
            </a:xfrm>
            <a:prstGeom prst="rect">
              <a:avLst/>
            </a:prstGeom>
            <a:solidFill>
              <a:srgbClr val="99CCFF"/>
            </a:solidFill>
            <a:ln w="25400">
              <a:solidFill>
                <a:srgbClr val="000080"/>
              </a:solidFill>
              <a:miter lim="800000"/>
              <a:headEnd/>
              <a:tailEnd/>
            </a:ln>
          </p:spPr>
          <p:txBody>
            <a:bodyPr wrap="none" anchor="ctr"/>
            <a:lstStyle/>
            <a:p>
              <a:pPr algn="ctr"/>
              <a:r>
                <a:rPr lang="en-IE" sz="1000" baseline="30000"/>
                <a:t>1</a:t>
              </a:r>
              <a:r>
                <a:rPr lang="en-IE" sz="1000"/>
                <a:t>/</a:t>
              </a:r>
              <a:r>
                <a:rPr lang="en-IE" sz="1000" baseline="-25000"/>
                <a:t>9</a:t>
              </a:r>
              <a:endParaRPr lang="en-US" sz="1000" baseline="-25000"/>
            </a:p>
          </p:txBody>
        </p:sp>
      </p:grpSp>
      <p:sp>
        <p:nvSpPr>
          <p:cNvPr id="286" name="Text Box 586"/>
          <p:cNvSpPr txBox="1">
            <a:spLocks noChangeArrowheads="1"/>
          </p:cNvSpPr>
          <p:nvPr/>
        </p:nvSpPr>
        <p:spPr bwMode="auto">
          <a:xfrm>
            <a:off x="3502025" y="3457139"/>
            <a:ext cx="1366838" cy="488950"/>
          </a:xfrm>
          <a:prstGeom prst="rect">
            <a:avLst/>
          </a:prstGeom>
          <a:solidFill>
            <a:schemeClr val="bg1"/>
          </a:solidFill>
          <a:ln w="12700">
            <a:noFill/>
            <a:miter lim="800000"/>
            <a:headEnd/>
            <a:tailEnd/>
          </a:ln>
        </p:spPr>
        <p:txBody>
          <a:bodyPr wrap="none" lIns="18000" tIns="0" rIns="18000" bIns="0">
            <a:spAutoFit/>
          </a:bodyPr>
          <a:lstStyle/>
          <a:p>
            <a:r>
              <a:rPr lang="en-IE" sz="1600" i="1">
                <a:solidFill>
                  <a:srgbClr val="0033CC"/>
                </a:solidFill>
              </a:rPr>
              <a:t>3*3 Smoothing</a:t>
            </a:r>
            <a:br>
              <a:rPr lang="en-IE" sz="1600" i="1">
                <a:solidFill>
                  <a:srgbClr val="0033CC"/>
                </a:solidFill>
              </a:rPr>
            </a:br>
            <a:r>
              <a:rPr lang="en-IE" sz="1600" i="1">
                <a:solidFill>
                  <a:srgbClr val="0033CC"/>
                </a:solidFill>
              </a:rPr>
              <a:t>Filter</a:t>
            </a:r>
            <a:endParaRPr lang="en-US" sz="1600" i="1">
              <a:solidFill>
                <a:srgbClr val="0033CC"/>
              </a:solidFill>
            </a:endParaRPr>
          </a:p>
        </p:txBody>
      </p:sp>
      <p:cxnSp>
        <p:nvCxnSpPr>
          <p:cNvPr id="287" name="AutoShape 587"/>
          <p:cNvCxnSpPr>
            <a:cxnSpLocks noChangeShapeType="1"/>
            <a:stCxn id="288" idx="6"/>
            <a:endCxn id="8" idx="1"/>
          </p:cNvCxnSpPr>
          <p:nvPr/>
        </p:nvCxnSpPr>
        <p:spPr bwMode="auto">
          <a:xfrm flipV="1">
            <a:off x="3686175" y="2352239"/>
            <a:ext cx="3441700" cy="1347788"/>
          </a:xfrm>
          <a:prstGeom prst="curvedConnector3">
            <a:avLst>
              <a:gd name="adj1" fmla="val 49815"/>
            </a:avLst>
          </a:prstGeom>
          <a:noFill/>
          <a:ln w="38100">
            <a:solidFill>
              <a:srgbClr val="FF6600"/>
            </a:solidFill>
            <a:round/>
            <a:headEnd/>
            <a:tailEnd type="triangle" w="med" len="med"/>
          </a:ln>
        </p:spPr>
      </p:cxnSp>
      <p:sp>
        <p:nvSpPr>
          <p:cNvPr id="288" name="Oval 588"/>
          <p:cNvSpPr>
            <a:spLocks noChangeArrowheads="1"/>
          </p:cNvSpPr>
          <p:nvPr/>
        </p:nvSpPr>
        <p:spPr bwMode="auto">
          <a:xfrm>
            <a:off x="2584450" y="3161864"/>
            <a:ext cx="1076325" cy="1076325"/>
          </a:xfrm>
          <a:prstGeom prst="ellipse">
            <a:avLst/>
          </a:prstGeom>
          <a:noFill/>
          <a:ln w="50800">
            <a:solidFill>
              <a:srgbClr val="FF6600"/>
            </a:solidFill>
            <a:round/>
            <a:headEnd/>
            <a:tailEnd/>
          </a:ln>
        </p:spPr>
        <p:txBody>
          <a:bodyPr wrap="none" anchor="ctr"/>
          <a:lstStyle/>
          <a:p>
            <a:endParaRPr lang="en-GB"/>
          </a:p>
        </p:txBody>
      </p:sp>
      <p:grpSp>
        <p:nvGrpSpPr>
          <p:cNvPr id="289" name="Group 305"/>
          <p:cNvGrpSpPr>
            <a:grpSpLocks/>
          </p:cNvGrpSpPr>
          <p:nvPr/>
        </p:nvGrpSpPr>
        <p:grpSpPr bwMode="auto">
          <a:xfrm>
            <a:off x="4965700" y="1574364"/>
            <a:ext cx="1568450" cy="1560513"/>
            <a:chOff x="3689" y="895"/>
            <a:chExt cx="988" cy="983"/>
          </a:xfrm>
        </p:grpSpPr>
        <p:sp>
          <p:nvSpPr>
            <p:cNvPr id="290" name="Rectangle 276"/>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104</a:t>
              </a:r>
              <a:endParaRPr lang="en-US" sz="2000" i="1">
                <a:latin typeface="Times New Roman" pitchFamily="-110" charset="0"/>
              </a:endParaRPr>
            </a:p>
          </p:txBody>
        </p:sp>
        <p:sp>
          <p:nvSpPr>
            <p:cNvPr id="291" name="Rectangle 277"/>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100</a:t>
              </a:r>
              <a:endParaRPr lang="en-US" sz="2000" i="1">
                <a:latin typeface="Times New Roman" pitchFamily="-110" charset="0"/>
              </a:endParaRPr>
            </a:p>
          </p:txBody>
        </p:sp>
        <p:sp>
          <p:nvSpPr>
            <p:cNvPr id="292" name="Rectangle 278"/>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108</a:t>
              </a:r>
              <a:endParaRPr lang="en-US" sz="2000" i="1">
                <a:latin typeface="Times New Roman" pitchFamily="-110" charset="0"/>
              </a:endParaRPr>
            </a:p>
          </p:txBody>
        </p:sp>
        <p:sp>
          <p:nvSpPr>
            <p:cNvPr id="293" name="Rectangle 279"/>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99</a:t>
              </a:r>
              <a:endParaRPr lang="en-US" sz="2000" i="1">
                <a:latin typeface="Times New Roman" pitchFamily="-110" charset="0"/>
              </a:endParaRPr>
            </a:p>
          </p:txBody>
        </p:sp>
        <p:sp>
          <p:nvSpPr>
            <p:cNvPr id="294" name="Rectangle 280"/>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p>
              <a:pPr algn="ctr"/>
              <a:r>
                <a:rPr lang="en-IE" sz="2000" i="1">
                  <a:latin typeface="Times New Roman" pitchFamily="-110" charset="0"/>
                </a:rPr>
                <a:t>106</a:t>
              </a:r>
              <a:endParaRPr lang="en-US" sz="2000" i="1">
                <a:latin typeface="Times New Roman" pitchFamily="-110" charset="0"/>
              </a:endParaRPr>
            </a:p>
          </p:txBody>
        </p:sp>
        <p:sp>
          <p:nvSpPr>
            <p:cNvPr id="295" name="Rectangle 281"/>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98</a:t>
              </a:r>
              <a:endParaRPr lang="en-US" sz="2000" i="1">
                <a:latin typeface="Times New Roman" pitchFamily="-110" charset="0"/>
              </a:endParaRPr>
            </a:p>
          </p:txBody>
        </p:sp>
        <p:sp>
          <p:nvSpPr>
            <p:cNvPr id="296" name="Rectangle 282"/>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95</a:t>
              </a:r>
              <a:endParaRPr lang="en-US" sz="2000" i="1">
                <a:latin typeface="Times New Roman" pitchFamily="-110" charset="0"/>
              </a:endParaRPr>
            </a:p>
          </p:txBody>
        </p:sp>
        <p:sp>
          <p:nvSpPr>
            <p:cNvPr id="297" name="Rectangle 283"/>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90</a:t>
              </a:r>
              <a:endParaRPr lang="en-US" sz="2000" i="1">
                <a:latin typeface="Times New Roman" pitchFamily="-110" charset="0"/>
              </a:endParaRPr>
            </a:p>
          </p:txBody>
        </p:sp>
        <p:sp>
          <p:nvSpPr>
            <p:cNvPr id="298" name="Rectangle 284"/>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p>
              <a:pPr algn="ctr"/>
              <a:r>
                <a:rPr lang="en-IE" sz="2000" i="1">
                  <a:latin typeface="Times New Roman" pitchFamily="-110" charset="0"/>
                </a:rPr>
                <a:t>85</a:t>
              </a:r>
              <a:endParaRPr lang="en-US" sz="2000" i="1">
                <a:latin typeface="Times New Roman" pitchFamily="-110" charset="0"/>
              </a:endParaRPr>
            </a:p>
          </p:txBody>
        </p:sp>
      </p:grpSp>
      <p:sp>
        <p:nvSpPr>
          <p:cNvPr id="299" name="Text Box 570"/>
          <p:cNvSpPr txBox="1">
            <a:spLocks noChangeArrowheads="1"/>
          </p:cNvSpPr>
          <p:nvPr/>
        </p:nvSpPr>
        <p:spPr bwMode="auto">
          <a:xfrm>
            <a:off x="4840288" y="3166627"/>
            <a:ext cx="1820862" cy="641350"/>
          </a:xfrm>
          <a:prstGeom prst="rect">
            <a:avLst/>
          </a:prstGeom>
          <a:noFill/>
          <a:ln w="12700">
            <a:noFill/>
            <a:miter lim="800000"/>
            <a:headEnd/>
            <a:tailEnd/>
          </a:ln>
        </p:spPr>
        <p:txBody>
          <a:bodyPr>
            <a:spAutoFit/>
          </a:bodyPr>
          <a:lstStyle/>
          <a:p>
            <a:pPr algn="ctr"/>
            <a:r>
              <a:rPr lang="en-IE" b="1"/>
              <a:t>Original Image Pixels</a:t>
            </a:r>
            <a:endParaRPr lang="en-US" b="1"/>
          </a:p>
        </p:txBody>
      </p:sp>
      <p:sp>
        <p:nvSpPr>
          <p:cNvPr id="300" name="Text Box 569"/>
          <p:cNvSpPr txBox="1">
            <a:spLocks noChangeArrowheads="1"/>
          </p:cNvSpPr>
          <p:nvPr/>
        </p:nvSpPr>
        <p:spPr bwMode="auto">
          <a:xfrm>
            <a:off x="6542088" y="1977589"/>
            <a:ext cx="527050" cy="914400"/>
          </a:xfrm>
          <a:prstGeom prst="rect">
            <a:avLst/>
          </a:prstGeom>
          <a:noFill/>
          <a:ln w="12700">
            <a:noFill/>
            <a:miter lim="800000"/>
            <a:headEnd/>
            <a:tailEnd/>
          </a:ln>
        </p:spPr>
        <p:txBody>
          <a:bodyPr wrap="none">
            <a:spAutoFit/>
          </a:bodyPr>
          <a:lstStyle/>
          <a:p>
            <a:pPr algn="ctr"/>
            <a:r>
              <a:rPr lang="en-IE" sz="5400" i="1">
                <a:latin typeface="Times New Roman" pitchFamily="-110" charset="0"/>
              </a:rPr>
              <a:t>*</a:t>
            </a:r>
            <a:endParaRPr lang="en-US" sz="5400" i="1">
              <a:latin typeface="Times New Roman" pitchFamily="-110" charset="0"/>
            </a:endParaRPr>
          </a:p>
        </p:txBody>
      </p:sp>
      <p:sp>
        <p:nvSpPr>
          <p:cNvPr id="301" name="Rectangle 592"/>
          <p:cNvSpPr>
            <a:spLocks noChangeArrowheads="1"/>
          </p:cNvSpPr>
          <p:nvPr/>
        </p:nvSpPr>
        <p:spPr bwMode="auto">
          <a:xfrm>
            <a:off x="228600" y="5802313"/>
            <a:ext cx="8915400" cy="903287"/>
          </a:xfrm>
          <a:prstGeom prst="rect">
            <a:avLst/>
          </a:prstGeom>
          <a:noFill/>
          <a:ln w="9525">
            <a:noFill/>
            <a:miter lim="800000"/>
            <a:headEnd/>
            <a:tailEnd/>
          </a:ln>
        </p:spPr>
        <p:txBody>
          <a:bodyPr/>
          <a:lstStyle/>
          <a:p>
            <a:pPr>
              <a:spcBef>
                <a:spcPct val="20000"/>
              </a:spcBef>
            </a:pPr>
            <a:r>
              <a:rPr lang="en-IE" sz="2400" b="1" dirty="0"/>
              <a:t>The above is repeated for every pixel in the original image to generate the smoothed image</a:t>
            </a:r>
          </a:p>
        </p:txBody>
      </p:sp>
      <p:sp>
        <p:nvSpPr>
          <p:cNvPr id="302"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65"/>
                                        </p:tgtEl>
                                        <p:attrNameLst>
                                          <p:attrName>style.visibility</p:attrName>
                                        </p:attrNameLst>
                                      </p:cBhvr>
                                      <p:to>
                                        <p:strVal val="hidden"/>
                                      </p:to>
                                    </p:set>
                                  </p:childTnLst>
                                </p:cTn>
                              </p:par>
                              <p:par>
                                <p:cTn id="29" presetID="23" presetClass="entr" presetSubtype="32" fill="hold" nodeType="withEffect">
                                  <p:stCondLst>
                                    <p:cond delay="0"/>
                                  </p:stCondLst>
                                  <p:childTnLst>
                                    <p:set>
                                      <p:cBhvr>
                                        <p:cTn id="30" dur="1" fill="hold">
                                          <p:stCondLst>
                                            <p:cond delay="0"/>
                                          </p:stCondLst>
                                        </p:cTn>
                                        <p:tgtEl>
                                          <p:spTgt spid="276"/>
                                        </p:tgtEl>
                                        <p:attrNameLst>
                                          <p:attrName>style.visibility</p:attrName>
                                        </p:attrNameLst>
                                      </p:cBhvr>
                                      <p:to>
                                        <p:strVal val="visible"/>
                                      </p:to>
                                    </p:set>
                                    <p:anim calcmode="lin" valueType="num">
                                      <p:cBhvr>
                                        <p:cTn id="31" dur="500" fill="hold"/>
                                        <p:tgtEl>
                                          <p:spTgt spid="276"/>
                                        </p:tgtEl>
                                        <p:attrNameLst>
                                          <p:attrName>ppt_w</p:attrName>
                                        </p:attrNameLst>
                                      </p:cBhvr>
                                      <p:tavLst>
                                        <p:tav tm="0">
                                          <p:val>
                                            <p:strVal val="4*#ppt_w"/>
                                          </p:val>
                                        </p:tav>
                                        <p:tav tm="100000">
                                          <p:val>
                                            <p:strVal val="#ppt_w"/>
                                          </p:val>
                                        </p:tav>
                                      </p:tavLst>
                                    </p:anim>
                                    <p:anim calcmode="lin" valueType="num">
                                      <p:cBhvr>
                                        <p:cTn id="32" dur="500" fill="hold"/>
                                        <p:tgtEl>
                                          <p:spTgt spid="276"/>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anim calcmode="lin" valueType="num">
                                      <p:cBhvr>
                                        <p:cTn id="35" dur="500" fill="hold"/>
                                        <p:tgtEl>
                                          <p:spTgt spid="286"/>
                                        </p:tgtEl>
                                        <p:attrNameLst>
                                          <p:attrName>ppt_w</p:attrName>
                                        </p:attrNameLst>
                                      </p:cBhvr>
                                      <p:tavLst>
                                        <p:tav tm="0">
                                          <p:val>
                                            <p:strVal val="4*#ppt_w"/>
                                          </p:val>
                                        </p:tav>
                                        <p:tav tm="100000">
                                          <p:val>
                                            <p:strVal val="#ppt_w"/>
                                          </p:val>
                                        </p:tav>
                                      </p:tavLst>
                                    </p:anim>
                                    <p:anim calcmode="lin" valueType="num">
                                      <p:cBhvr>
                                        <p:cTn id="36" dur="500" fill="hold"/>
                                        <p:tgtEl>
                                          <p:spTgt spid="286"/>
                                        </p:tgtEl>
                                        <p:attrNameLst>
                                          <p:attrName>ppt_h</p:attrName>
                                        </p:attrNameLst>
                                      </p:cBhvr>
                                      <p:tavLst>
                                        <p:tav tm="0">
                                          <p:val>
                                            <p:strVal val="4*#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8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p:bldP spid="264" grpId="0" animBg="1"/>
      <p:bldP spid="265" grpId="0" animBg="1"/>
      <p:bldP spid="265" grpId="1" animBg="1"/>
      <p:bldP spid="266" grpId="0" animBg="1"/>
      <p:bldP spid="286" grpId="0" animBg="1"/>
      <p:bldP spid="288" grpId="0" animBg="1"/>
      <p:bldP spid="288" grpId="1" animBg="1"/>
      <p:bldP spid="299" grpId="0"/>
      <p:bldP spid="300" grpId="0"/>
      <p:bldP spid="30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684213" y="1800225"/>
            <a:ext cx="8316912" cy="4868863"/>
            <a:chOff x="431" y="1134"/>
            <a:chExt cx="5239" cy="3067"/>
          </a:xfrm>
        </p:grpSpPr>
        <p:pic>
          <p:nvPicPr>
            <p:cNvPr id="5" name="Picture 4"/>
            <p:cNvPicPr>
              <a:picLocks noChangeAspect="1" noChangeArrowheads="1"/>
            </p:cNvPicPr>
            <p:nvPr/>
          </p:nvPicPr>
          <p:blipFill>
            <a:blip r:embed="rId3" cstate="print"/>
            <a:srcRect/>
            <a:stretch>
              <a:fillRect/>
            </a:stretch>
          </p:blipFill>
          <p:spPr bwMode="auto">
            <a:xfrm>
              <a:off x="431" y="1134"/>
              <a:ext cx="4672" cy="2036"/>
            </a:xfrm>
            <a:prstGeom prst="rect">
              <a:avLst/>
            </a:prstGeom>
            <a:noFill/>
            <a:ln w="9525">
              <a:noFill/>
              <a:miter lim="800000"/>
              <a:headEnd/>
              <a:tailEnd/>
            </a:ln>
          </p:spPr>
        </p:pic>
        <p:sp>
          <p:nvSpPr>
            <p:cNvPr id="6" name="Text Box 5"/>
            <p:cNvSpPr txBox="1">
              <a:spLocks noChangeArrowheads="1"/>
            </p:cNvSpPr>
            <p:nvPr/>
          </p:nvSpPr>
          <p:spPr bwMode="auto">
            <a:xfrm>
              <a:off x="839" y="3203"/>
              <a:ext cx="1814" cy="288"/>
            </a:xfrm>
            <a:prstGeom prst="rect">
              <a:avLst/>
            </a:prstGeom>
            <a:noFill/>
            <a:ln w="9525">
              <a:noFill/>
              <a:miter lim="800000"/>
              <a:headEnd/>
              <a:tailEnd/>
            </a:ln>
          </p:spPr>
          <p:txBody>
            <a:bodyPr>
              <a:spAutoFit/>
            </a:bodyPr>
            <a:lstStyle/>
            <a:p>
              <a:pPr algn="ctr"/>
              <a:r>
                <a:rPr lang="en-US" sz="2400" dirty="0" smtClean="0">
                  <a:latin typeface="Tahoma" pitchFamily="34" charset="0"/>
                  <a:cs typeface="Angsana New" pitchFamily="18" charset="-34"/>
                </a:rPr>
                <a:t>Standard Average</a:t>
              </a:r>
              <a:endParaRPr lang="th-TH" sz="2400" dirty="0">
                <a:latin typeface="Tahoma" pitchFamily="34" charset="0"/>
                <a:cs typeface="Angsana New" pitchFamily="18" charset="-34"/>
              </a:endParaRPr>
            </a:p>
          </p:txBody>
        </p:sp>
        <p:sp>
          <p:nvSpPr>
            <p:cNvPr id="7" name="Text Box 6"/>
            <p:cNvSpPr txBox="1">
              <a:spLocks noChangeArrowheads="1"/>
            </p:cNvSpPr>
            <p:nvPr/>
          </p:nvSpPr>
          <p:spPr bwMode="auto">
            <a:xfrm>
              <a:off x="3198" y="3203"/>
              <a:ext cx="1859" cy="288"/>
            </a:xfrm>
            <a:prstGeom prst="rect">
              <a:avLst/>
            </a:prstGeom>
            <a:noFill/>
            <a:ln w="9525">
              <a:noFill/>
              <a:miter lim="800000"/>
              <a:headEnd/>
              <a:tailEnd/>
            </a:ln>
          </p:spPr>
          <p:txBody>
            <a:bodyPr>
              <a:spAutoFit/>
            </a:bodyPr>
            <a:lstStyle/>
            <a:p>
              <a:pPr algn="ctr"/>
              <a:r>
                <a:rPr lang="en-US" sz="2400">
                  <a:latin typeface="Tahoma" pitchFamily="34" charset="0"/>
                  <a:cs typeface="Angsana New" pitchFamily="18" charset="-34"/>
                </a:rPr>
                <a:t>weighted average</a:t>
              </a:r>
              <a:endParaRPr lang="th-TH" sz="2400">
                <a:latin typeface="Tahoma" pitchFamily="34" charset="0"/>
                <a:cs typeface="Angsana New" pitchFamily="18" charset="-34"/>
              </a:endParaRPr>
            </a:p>
          </p:txBody>
        </p:sp>
        <p:sp>
          <p:nvSpPr>
            <p:cNvPr id="8" name="Text Box 7"/>
            <p:cNvSpPr txBox="1">
              <a:spLocks noChangeArrowheads="1"/>
            </p:cNvSpPr>
            <p:nvPr/>
          </p:nvSpPr>
          <p:spPr bwMode="auto">
            <a:xfrm>
              <a:off x="2064" y="3567"/>
              <a:ext cx="3606" cy="634"/>
            </a:xfrm>
            <a:prstGeom prst="rect">
              <a:avLst/>
            </a:prstGeom>
            <a:noFill/>
            <a:ln w="9525">
              <a:noFill/>
              <a:miter lim="800000"/>
              <a:headEnd/>
              <a:tailEnd/>
            </a:ln>
          </p:spPr>
          <p:txBody>
            <a:bodyPr>
              <a:spAutoFit/>
            </a:bodyPr>
            <a:lstStyle/>
            <a:p>
              <a:r>
                <a:rPr lang="en-US" sz="2000">
                  <a:latin typeface="Comic Sans MS" pitchFamily="66" charset="0"/>
                  <a:cs typeface="Angsana New" pitchFamily="18" charset="-34"/>
                </a:rPr>
                <a:t>the center is the most important and other pixels are inversely weighted as a function of their distance from the center of the mask</a:t>
              </a:r>
              <a:endParaRPr lang="th-TH" sz="2000">
                <a:latin typeface="Comic Sans MS" pitchFamily="66" charset="0"/>
                <a:cs typeface="Angsana New" pitchFamily="18" charset="-34"/>
              </a:endParaRPr>
            </a:p>
          </p:txBody>
        </p:sp>
        <p:sp>
          <p:nvSpPr>
            <p:cNvPr id="9" name="AutoShape 8"/>
            <p:cNvSpPr>
              <a:spLocks noChangeArrowheads="1"/>
            </p:cNvSpPr>
            <p:nvPr/>
          </p:nvSpPr>
          <p:spPr bwMode="auto">
            <a:xfrm>
              <a:off x="5193" y="3249"/>
              <a:ext cx="409" cy="408"/>
            </a:xfrm>
            <a:prstGeom prst="curvedLeftArrow">
              <a:avLst>
                <a:gd name="adj1" fmla="val 20000"/>
                <a:gd name="adj2" fmla="val 40000"/>
                <a:gd name="adj3" fmla="val 33415"/>
              </a:avLst>
            </a:prstGeom>
            <a:solidFill>
              <a:srgbClr val="5A79DE"/>
            </a:solidFill>
            <a:ln w="9525">
              <a:solidFill>
                <a:schemeClr val="tx1"/>
              </a:solidFill>
              <a:miter lim="800000"/>
              <a:headEnd/>
              <a:tailEnd/>
            </a:ln>
          </p:spPr>
          <p:txBody>
            <a:bodyPr wrap="none" anchor="ctr"/>
            <a:lstStyle/>
            <a:p>
              <a:endParaRPr lang="en-US"/>
            </a:p>
          </p:txBody>
        </p:sp>
      </p:grpSp>
      <p:sp>
        <p:nvSpPr>
          <p:cNvPr id="10"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3x3 Smoothing Linear Filters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153400" cy="1676400"/>
          </a:xfrm>
        </p:spPr>
        <p:txBody>
          <a:bodyPr/>
          <a:lstStyle/>
          <a:p>
            <a:r>
              <a:rPr lang="en-US" dirty="0" smtClean="0"/>
              <a:t>The general implementation for filtering an M x N image with a weighted averaging filter of size m x n is given by the expression</a:t>
            </a:r>
          </a:p>
          <a:p>
            <a:endParaRPr lang="en-US" dirty="0"/>
          </a:p>
        </p:txBody>
      </p:sp>
      <p:graphicFrame>
        <p:nvGraphicFramePr>
          <p:cNvPr id="102403" name="Object 3"/>
          <p:cNvGraphicFramePr>
            <a:graphicFrameLocks noChangeAspect="1"/>
          </p:cNvGraphicFramePr>
          <p:nvPr/>
        </p:nvGraphicFramePr>
        <p:xfrm>
          <a:off x="990600" y="3581400"/>
          <a:ext cx="6934200" cy="2585880"/>
        </p:xfrm>
        <a:graphic>
          <a:graphicData uri="http://schemas.openxmlformats.org/presentationml/2006/ole">
            <p:oleObj spid="_x0000_s102403" name="Equation" r:id="rId3" imgW="2247840" imgH="838080" progId="Equation.3">
              <p:embed/>
            </p:oleObj>
          </a:graphicData>
        </a:graphic>
      </p:graphicFrame>
      <p:sp>
        <p:nvSpPr>
          <p:cNvPr id="6"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srcRect/>
          <a:stretch>
            <a:fillRect/>
          </a:stretch>
        </p:blipFill>
        <p:spPr bwMode="auto">
          <a:xfrm>
            <a:off x="838200" y="2026648"/>
            <a:ext cx="7315200" cy="3840752"/>
          </a:xfrm>
          <a:prstGeom prst="rect">
            <a:avLst/>
          </a:prstGeom>
          <a:noFill/>
          <a:ln w="9525">
            <a:noFill/>
            <a:miter lim="800000"/>
            <a:headEnd/>
            <a:tailEnd/>
          </a:ln>
        </p:spPr>
      </p:pic>
      <p:sp>
        <p:nvSpPr>
          <p:cNvPr id="5"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 </a:t>
            </a:r>
            <a:r>
              <a:rPr lang="en-US" sz="4000" b="1" dirty="0" smtClean="0">
                <a:solidFill>
                  <a:srgbClr val="C00000"/>
                </a:solidFill>
              </a:rPr>
              <a:t>Example</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876800" y="1600200"/>
            <a:ext cx="3889248" cy="5029200"/>
          </a:xfrm>
        </p:spPr>
        <p:txBody>
          <a:bodyPr>
            <a:normAutofit fontScale="85000" lnSpcReduction="20000"/>
          </a:bodyPr>
          <a:lstStyle/>
          <a:p>
            <a:r>
              <a:rPr lang="en-US" dirty="0" smtClean="0"/>
              <a:t>Original image of 500 x 500 pixels</a:t>
            </a:r>
          </a:p>
          <a:p>
            <a:r>
              <a:rPr lang="en-US" dirty="0" smtClean="0"/>
              <a:t>Results of smoothing with square averaging filter masks of size m=3, 5, 9,15 and 35 respectively</a:t>
            </a:r>
          </a:p>
          <a:p>
            <a:r>
              <a:rPr lang="en-US" dirty="0" smtClean="0"/>
              <a:t>Note:</a:t>
            </a:r>
          </a:p>
          <a:p>
            <a:pPr lvl="1"/>
            <a:r>
              <a:rPr lang="en-US" sz="2400" b="1" dirty="0" smtClean="0">
                <a:solidFill>
                  <a:srgbClr val="0070C0"/>
                </a:solidFill>
              </a:rPr>
              <a:t>big mask is used to eliminate small objects from an image.</a:t>
            </a:r>
          </a:p>
          <a:p>
            <a:pPr lvl="1"/>
            <a:r>
              <a:rPr lang="en-US" sz="2400" b="1" dirty="0" smtClean="0">
                <a:solidFill>
                  <a:srgbClr val="0070C0"/>
                </a:solidFill>
              </a:rPr>
              <a:t>the size of the mask establishes the relative size of the objects that will be blended with the background.</a:t>
            </a:r>
            <a:endParaRPr lang="th-TH" sz="2400" b="1" dirty="0" smtClean="0">
              <a:solidFill>
                <a:srgbClr val="0070C0"/>
              </a:solidFill>
            </a:endParaRPr>
          </a:p>
          <a:p>
            <a:endParaRPr lang="en-US" dirty="0"/>
          </a:p>
        </p:txBody>
      </p:sp>
      <p:pic>
        <p:nvPicPr>
          <p:cNvPr id="104450" name="Picture 2"/>
          <p:cNvPicPr>
            <a:picLocks noChangeAspect="1" noChangeArrowheads="1"/>
          </p:cNvPicPr>
          <p:nvPr/>
        </p:nvPicPr>
        <p:blipFill>
          <a:blip r:embed="rId2" cstate="print"/>
          <a:srcRect/>
          <a:stretch>
            <a:fillRect/>
          </a:stretch>
        </p:blipFill>
        <p:spPr bwMode="auto">
          <a:xfrm>
            <a:off x="685800" y="1600200"/>
            <a:ext cx="3886200" cy="5026589"/>
          </a:xfrm>
          <a:prstGeom prst="rect">
            <a:avLst/>
          </a:prstGeom>
          <a:noFill/>
          <a:ln w="9525">
            <a:noFill/>
            <a:miter lim="800000"/>
            <a:headEnd/>
            <a:tailEnd/>
          </a:ln>
        </p:spPr>
      </p:pic>
      <p:sp>
        <p:nvSpPr>
          <p:cNvPr id="5"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Smoothing Linear Filters: </a:t>
            </a:r>
            <a:r>
              <a:rPr lang="en-US" sz="4000" b="1" dirty="0" smtClean="0">
                <a:solidFill>
                  <a:srgbClr val="C00000"/>
                </a:solidFill>
              </a:rPr>
              <a:t>Example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48" y="228600"/>
            <a:ext cx="8153400" cy="990600"/>
          </a:xfrm>
        </p:spPr>
        <p:txBody>
          <a:bodyPr>
            <a:normAutofit/>
          </a:bodyPr>
          <a:lstStyle/>
          <a:p>
            <a:r>
              <a:rPr lang="en-US" sz="4000" b="1" dirty="0" smtClean="0">
                <a:solidFill>
                  <a:srgbClr val="003399"/>
                </a:solidFill>
              </a:rPr>
              <a:t>Weighted Smoothing Filters</a:t>
            </a:r>
          </a:p>
        </p:txBody>
      </p:sp>
      <p:sp>
        <p:nvSpPr>
          <p:cNvPr id="5" name="Rectangle 3"/>
          <p:cNvSpPr txBox="1">
            <a:spLocks noChangeArrowheads="1"/>
          </p:cNvSpPr>
          <p:nvPr/>
        </p:nvSpPr>
        <p:spPr>
          <a:xfrm>
            <a:off x="457200" y="1485900"/>
            <a:ext cx="8229600" cy="5524500"/>
          </a:xfrm>
          <a:prstGeom prst="rect">
            <a:avLst/>
          </a:prstGeom>
        </p:spPr>
        <p:txBody>
          <a:bodyPr vert="horz">
            <a:normAutofit/>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IE" sz="2900" b="0" i="0" u="none" strike="noStrike" kern="1200" cap="none" spc="0" normalizeH="0" baseline="0" noProof="0" dirty="0" smtClean="0">
                <a:ln>
                  <a:noFill/>
                </a:ln>
                <a:solidFill>
                  <a:schemeClr val="tx1"/>
                </a:solidFill>
                <a:effectLst/>
                <a:uLnTx/>
                <a:uFillTx/>
                <a:latin typeface="+mn-lt"/>
                <a:ea typeface="+mn-ea"/>
                <a:cs typeface="+mn-cs"/>
              </a:rPr>
              <a:t> More effective smoothing filters can be generated by allowing different pixels in the neighbourhood different weights in the averaging function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Pixels closer to the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central pixel are more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0" u="none" strike="noStrike" kern="1200" cap="none" spc="0" normalizeH="0" baseline="0" noProof="0" dirty="0" smtClean="0">
                <a:ln>
                  <a:noFill/>
                </a:ln>
                <a:solidFill>
                  <a:schemeClr val="tx1"/>
                </a:solidFill>
                <a:effectLst/>
                <a:uLnTx/>
                <a:uFillTx/>
                <a:latin typeface="+mn-lt"/>
                <a:ea typeface="+mn-ea"/>
                <a:cs typeface="+mn-cs"/>
              </a:rPr>
              <a:t>important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en-IE" sz="2600" b="0" i="0" u="none" strike="noStrike" kern="1200" cap="none" spc="0" normalizeH="0" baseline="0" noProof="0" dirty="0" smtClean="0">
                <a:ln>
                  <a:noFill/>
                </a:ln>
                <a:solidFill>
                  <a:schemeClr val="tx1"/>
                </a:solidFill>
                <a:effectLst/>
                <a:uLnTx/>
                <a:uFillTx/>
                <a:latin typeface="+mn-lt"/>
                <a:ea typeface="+mn-ea"/>
                <a:cs typeface="+mn-cs"/>
              </a:rPr>
              <a:t>Often referred to as a </a:t>
            </a:r>
            <a:br>
              <a:rPr kumimoji="0" lang="en-IE" sz="2600" b="0" i="0" u="none" strike="noStrike" kern="1200" cap="none" spc="0" normalizeH="0" baseline="0" noProof="0" dirty="0" smtClean="0">
                <a:ln>
                  <a:noFill/>
                </a:ln>
                <a:solidFill>
                  <a:schemeClr val="tx1"/>
                </a:solidFill>
                <a:effectLst/>
                <a:uLnTx/>
                <a:uFillTx/>
                <a:latin typeface="+mn-lt"/>
                <a:ea typeface="+mn-ea"/>
                <a:cs typeface="+mn-cs"/>
              </a:rPr>
            </a:br>
            <a:r>
              <a:rPr kumimoji="0" lang="en-IE" sz="2600" b="0" i="1" u="none" strike="noStrike" kern="1200" cap="none" spc="0" normalizeH="0" baseline="0" noProof="0" dirty="0" smtClean="0">
                <a:ln>
                  <a:noFill/>
                </a:ln>
                <a:solidFill>
                  <a:schemeClr val="tx1"/>
                </a:solidFill>
                <a:effectLst/>
                <a:uLnTx/>
                <a:uFillTx/>
                <a:latin typeface="+mn-lt"/>
                <a:ea typeface="+mn-ea"/>
                <a:cs typeface="+mn-cs"/>
              </a:rPr>
              <a:t>weighted averaging</a:t>
            </a:r>
          </a:p>
        </p:txBody>
      </p:sp>
      <p:graphicFrame>
        <p:nvGraphicFramePr>
          <p:cNvPr id="6" name="Group 23"/>
          <p:cNvGraphicFramePr>
            <a:graphicFrameLocks noGrp="1"/>
          </p:cNvGraphicFramePr>
          <p:nvPr>
            <p:ph sz="half" idx="4294967295"/>
          </p:nvPr>
        </p:nvGraphicFramePr>
        <p:xfrm>
          <a:off x="4800600" y="2971800"/>
          <a:ext cx="2714625" cy="2574925"/>
        </p:xfrm>
        <a:graphic>
          <a:graphicData uri="http://schemas.openxmlformats.org/drawingml/2006/table">
            <a:tbl>
              <a:tblPr/>
              <a:tblGrid>
                <a:gridCol w="904875"/>
                <a:gridCol w="904875"/>
                <a:gridCol w="904875"/>
              </a:tblGrid>
              <a:tr h="841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dirty="0" smtClean="0">
                          <a:ln>
                            <a:noFill/>
                          </a:ln>
                          <a:solidFill>
                            <a:schemeClr val="tx1"/>
                          </a:solidFill>
                          <a:effectLst/>
                          <a:latin typeface="Arial" charset="0"/>
                          <a:ea typeface="ＭＳ Ｐゴシック" pitchFamily="-110" charset="-128"/>
                        </a:rPr>
                        <a:t>1</a:t>
                      </a:r>
                      <a:r>
                        <a:rPr kumimoji="0" lang="en-IE" sz="2800" b="0" i="0" u="none" strike="noStrike" cap="none" normalizeH="0" baseline="0" dirty="0" smtClean="0">
                          <a:ln>
                            <a:noFill/>
                          </a:ln>
                          <a:solidFill>
                            <a:schemeClr val="tx1"/>
                          </a:solidFill>
                          <a:effectLst/>
                          <a:latin typeface="Arial" charset="0"/>
                          <a:ea typeface="ＭＳ Ｐゴシック" pitchFamily="-110" charset="-128"/>
                        </a:rPr>
                        <a:t>/</a:t>
                      </a:r>
                      <a:r>
                        <a:rPr kumimoji="0" lang="en-IE" sz="2800" b="0" i="0" u="none" strike="noStrike" cap="none" normalizeH="0" baseline="-25000" dirty="0" smtClean="0">
                          <a:ln>
                            <a:noFill/>
                          </a:ln>
                          <a:solidFill>
                            <a:schemeClr val="tx1"/>
                          </a:solidFill>
                          <a:effectLst/>
                          <a:latin typeface="Arial" charset="0"/>
                          <a:ea typeface="ＭＳ Ｐゴシック" pitchFamily="-110" charset="-128"/>
                        </a:rPr>
                        <a:t>16</a:t>
                      </a:r>
                      <a:endParaRPr kumimoji="0" lang="en-US" sz="2800" b="0" i="0" u="none" strike="noStrike" cap="none" normalizeH="0" baseline="0" dirty="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2</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2</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4</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2</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smtClean="0">
                          <a:ln>
                            <a:noFill/>
                          </a:ln>
                          <a:solidFill>
                            <a:schemeClr val="tx1"/>
                          </a:solidFill>
                          <a:effectLst/>
                          <a:latin typeface="Arial" charset="0"/>
                          <a:ea typeface="ＭＳ Ｐゴシック" pitchFamily="-110" charset="-128"/>
                        </a:rPr>
                        <a:t>1</a:t>
                      </a:r>
                      <a:r>
                        <a:rPr kumimoji="0" lang="en-IE" sz="2800" b="0" i="0" u="none" strike="noStrike" cap="none" normalizeH="0" baseline="0" smtClean="0">
                          <a:ln>
                            <a:noFill/>
                          </a:ln>
                          <a:solidFill>
                            <a:schemeClr val="tx1"/>
                          </a:solidFill>
                          <a:effectLst/>
                          <a:latin typeface="Arial" charset="0"/>
                          <a:ea typeface="ＭＳ Ｐゴシック" pitchFamily="-110" charset="-128"/>
                        </a:rPr>
                        <a:t>/</a:t>
                      </a:r>
                      <a:r>
                        <a:rPr kumimoji="0" lang="en-IE" sz="2800" b="0" i="0" u="none" strike="noStrike" cap="none" normalizeH="0" baseline="-2500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smtClean="0">
                        <a:ln>
                          <a:noFill/>
                        </a:ln>
                        <a:solidFill>
                          <a:schemeClr val="tx1"/>
                        </a:solidFill>
                        <a:effectLst/>
                        <a:latin typeface="Arial" charset="0"/>
                        <a:ea typeface="ＭＳ Ｐゴシック" pitchFamily="-110"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dirty="0" smtClean="0">
                          <a:ln>
                            <a:noFill/>
                          </a:ln>
                          <a:solidFill>
                            <a:schemeClr val="tx1"/>
                          </a:solidFill>
                          <a:effectLst/>
                          <a:latin typeface="Arial" charset="0"/>
                          <a:ea typeface="ＭＳ Ｐゴシック" pitchFamily="-110" charset="-128"/>
                        </a:rPr>
                        <a:t>2</a:t>
                      </a:r>
                      <a:r>
                        <a:rPr kumimoji="0" lang="en-IE" sz="2800" b="0" i="0" u="none" strike="noStrike" cap="none" normalizeH="0" baseline="0" dirty="0" smtClean="0">
                          <a:ln>
                            <a:noFill/>
                          </a:ln>
                          <a:solidFill>
                            <a:schemeClr val="tx1"/>
                          </a:solidFill>
                          <a:effectLst/>
                          <a:latin typeface="Arial" charset="0"/>
                          <a:ea typeface="ＭＳ Ｐゴシック" pitchFamily="-110" charset="-128"/>
                        </a:rPr>
                        <a:t>/</a:t>
                      </a:r>
                      <a:r>
                        <a:rPr kumimoji="0" lang="en-IE" sz="2800" b="0" i="0" u="none" strike="noStrike" cap="none" normalizeH="0" baseline="-25000" dirty="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dirty="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30000" dirty="0" smtClean="0">
                          <a:ln>
                            <a:noFill/>
                          </a:ln>
                          <a:solidFill>
                            <a:schemeClr val="tx1"/>
                          </a:solidFill>
                          <a:effectLst/>
                          <a:latin typeface="Arial" charset="0"/>
                          <a:ea typeface="ＭＳ Ｐゴシック" pitchFamily="-110" charset="-128"/>
                        </a:rPr>
                        <a:t>1</a:t>
                      </a:r>
                      <a:r>
                        <a:rPr kumimoji="0" lang="en-IE" sz="2800" b="0" i="0" u="none" strike="noStrike" cap="none" normalizeH="0" baseline="0" dirty="0" smtClean="0">
                          <a:ln>
                            <a:noFill/>
                          </a:ln>
                          <a:solidFill>
                            <a:schemeClr val="tx1"/>
                          </a:solidFill>
                          <a:effectLst/>
                          <a:latin typeface="Arial" charset="0"/>
                          <a:ea typeface="ＭＳ Ｐゴシック" pitchFamily="-110" charset="-128"/>
                        </a:rPr>
                        <a:t>/</a:t>
                      </a:r>
                      <a:r>
                        <a:rPr kumimoji="0" lang="en-IE" sz="2800" b="0" i="0" u="none" strike="noStrike" cap="none" normalizeH="0" baseline="-25000" dirty="0" smtClean="0">
                          <a:ln>
                            <a:noFill/>
                          </a:ln>
                          <a:solidFill>
                            <a:schemeClr val="tx1"/>
                          </a:solidFill>
                          <a:effectLst/>
                          <a:latin typeface="Arial" charset="0"/>
                          <a:ea typeface="ＭＳ Ｐゴシック" pitchFamily="-110" charset="-128"/>
                        </a:rPr>
                        <a:t>16</a:t>
                      </a:r>
                      <a:endParaRPr kumimoji="0" lang="en-US" sz="2800" b="0" i="0" u="none" strike="noStrike" cap="none" normalizeH="0" baseline="-25000" dirty="0" smtClean="0">
                        <a:ln>
                          <a:noFill/>
                        </a:ln>
                        <a:solidFill>
                          <a:schemeClr val="tx1"/>
                        </a:solidFill>
                        <a:effectLst/>
                        <a:latin typeface="Arial" charset="0"/>
                        <a:ea typeface="ＭＳ Ｐゴシック" pitchFamily="-11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22"/>
          <p:cNvSpPr>
            <a:spLocks noChangeArrowheads="1"/>
          </p:cNvSpPr>
          <p:nvPr/>
        </p:nvSpPr>
        <p:spPr bwMode="auto">
          <a:xfrm>
            <a:off x="3962400" y="5562601"/>
            <a:ext cx="4495800" cy="457200"/>
          </a:xfrm>
          <a:prstGeom prst="rect">
            <a:avLst/>
          </a:prstGeom>
          <a:noFill/>
          <a:ln w="9525">
            <a:noFill/>
            <a:miter lim="800000"/>
            <a:headEnd/>
            <a:tailEnd/>
          </a:ln>
        </p:spPr>
        <p:txBody>
          <a:bodyPr/>
          <a:lstStyle/>
          <a:p>
            <a:pPr algn="ctr">
              <a:spcBef>
                <a:spcPct val="20000"/>
              </a:spcBef>
            </a:pPr>
            <a:r>
              <a:rPr lang="en-IE" sz="2800" dirty="0">
                <a:solidFill>
                  <a:srgbClr val="003399"/>
                </a:solidFill>
              </a:rPr>
              <a:t>Weighted  averaging filter</a:t>
            </a:r>
            <a:endParaRPr lang="en-US" sz="2800" dirty="0">
              <a:solidFill>
                <a:srgbClr val="003399"/>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3399"/>
                </a:solidFill>
              </a:rPr>
              <a:t>Order-Statistics Filters</a:t>
            </a:r>
          </a:p>
        </p:txBody>
      </p:sp>
      <p:sp>
        <p:nvSpPr>
          <p:cNvPr id="3" name="Content Placeholder 2"/>
          <p:cNvSpPr>
            <a:spLocks noGrp="1"/>
          </p:cNvSpPr>
          <p:nvPr>
            <p:ph sz="quarter" idx="1"/>
          </p:nvPr>
        </p:nvSpPr>
        <p:spPr>
          <a:xfrm>
            <a:off x="612648" y="1600200"/>
            <a:ext cx="8153400" cy="5029200"/>
          </a:xfrm>
        </p:spPr>
        <p:txBody>
          <a:bodyPr>
            <a:normAutofit/>
          </a:bodyPr>
          <a:lstStyle/>
          <a:p>
            <a:pPr>
              <a:spcBef>
                <a:spcPts val="1200"/>
              </a:spcBef>
            </a:pPr>
            <a:r>
              <a:rPr lang="en-US" sz="2800" dirty="0" smtClean="0"/>
              <a:t>Order-statistics filters are nonlinear spatial filters whose response is based on ordering (ranking) the pixels contained in the image area encompassed by the filter, </a:t>
            </a:r>
          </a:p>
          <a:p>
            <a:pPr>
              <a:lnSpc>
                <a:spcPct val="90000"/>
              </a:lnSpc>
              <a:spcBef>
                <a:spcPts val="1200"/>
              </a:spcBef>
            </a:pPr>
            <a:r>
              <a:rPr lang="en-US" sz="2800" dirty="0" smtClean="0"/>
              <a:t>Example</a:t>
            </a:r>
          </a:p>
          <a:p>
            <a:pPr lvl="1">
              <a:lnSpc>
                <a:spcPct val="90000"/>
              </a:lnSpc>
              <a:spcBef>
                <a:spcPts val="1200"/>
              </a:spcBef>
              <a:buClr>
                <a:srgbClr val="003399"/>
              </a:buClr>
              <a:buSzPct val="100000"/>
              <a:buFont typeface="Wingdings" pitchFamily="2" charset="2"/>
              <a:buChar char="Ø"/>
            </a:pPr>
            <a:r>
              <a:rPr lang="en-US" sz="2800" dirty="0" smtClean="0">
                <a:solidFill>
                  <a:srgbClr val="C00000"/>
                </a:solidFill>
              </a:rPr>
              <a:t>median filter : R = median{</a:t>
            </a:r>
            <a:r>
              <a:rPr lang="en-US" sz="2800" dirty="0" err="1" smtClean="0">
                <a:solidFill>
                  <a:srgbClr val="C00000"/>
                </a:solidFill>
              </a:rPr>
              <a:t>z</a:t>
            </a:r>
            <a:r>
              <a:rPr lang="en-US" sz="2800" baseline="-25000" dirty="0" err="1" smtClean="0">
                <a:solidFill>
                  <a:srgbClr val="C00000"/>
                </a:solidFill>
              </a:rPr>
              <a:t>k</a:t>
            </a:r>
            <a:r>
              <a:rPr lang="en-US" sz="2800" baseline="-25000" dirty="0" smtClean="0">
                <a:solidFill>
                  <a:srgbClr val="C00000"/>
                </a:solidFill>
              </a:rPr>
              <a:t> </a:t>
            </a:r>
            <a:r>
              <a:rPr lang="en-US" sz="2800" dirty="0" smtClean="0">
                <a:solidFill>
                  <a:srgbClr val="C00000"/>
                </a:solidFill>
              </a:rPr>
              <a:t>|k = 1,2,…,n x n}</a:t>
            </a:r>
          </a:p>
          <a:p>
            <a:pPr lvl="1">
              <a:lnSpc>
                <a:spcPct val="90000"/>
              </a:lnSpc>
              <a:spcBef>
                <a:spcPts val="1200"/>
              </a:spcBef>
              <a:buClr>
                <a:srgbClr val="003399"/>
              </a:buClr>
              <a:buSzPct val="100000"/>
              <a:buFont typeface="Wingdings" pitchFamily="2" charset="2"/>
              <a:buChar char="Ø"/>
            </a:pPr>
            <a:r>
              <a:rPr lang="en-US" sz="2800" dirty="0" smtClean="0">
                <a:solidFill>
                  <a:srgbClr val="C00000"/>
                </a:solidFill>
              </a:rPr>
              <a:t>max filter : R = max{</a:t>
            </a:r>
            <a:r>
              <a:rPr lang="en-US" sz="2800" dirty="0" err="1" smtClean="0">
                <a:solidFill>
                  <a:srgbClr val="C00000"/>
                </a:solidFill>
              </a:rPr>
              <a:t>z</a:t>
            </a:r>
            <a:r>
              <a:rPr lang="en-US" sz="2800" baseline="-25000" dirty="0" err="1" smtClean="0">
                <a:solidFill>
                  <a:srgbClr val="C00000"/>
                </a:solidFill>
              </a:rPr>
              <a:t>k</a:t>
            </a:r>
            <a:r>
              <a:rPr lang="en-US" sz="2800" baseline="-25000" dirty="0" smtClean="0">
                <a:solidFill>
                  <a:srgbClr val="C00000"/>
                </a:solidFill>
              </a:rPr>
              <a:t> </a:t>
            </a:r>
            <a:r>
              <a:rPr lang="en-US" sz="2800" dirty="0" smtClean="0">
                <a:solidFill>
                  <a:srgbClr val="C00000"/>
                </a:solidFill>
              </a:rPr>
              <a:t>|k = 1,2,…,n x n}</a:t>
            </a:r>
          </a:p>
          <a:p>
            <a:pPr lvl="1">
              <a:lnSpc>
                <a:spcPct val="90000"/>
              </a:lnSpc>
              <a:spcBef>
                <a:spcPts val="1200"/>
              </a:spcBef>
              <a:buClr>
                <a:srgbClr val="003399"/>
              </a:buClr>
              <a:buSzPct val="100000"/>
              <a:buFont typeface="Wingdings" pitchFamily="2" charset="2"/>
              <a:buChar char="Ø"/>
            </a:pPr>
            <a:r>
              <a:rPr lang="en-US" sz="2800" dirty="0" smtClean="0">
                <a:solidFill>
                  <a:srgbClr val="C00000"/>
                </a:solidFill>
              </a:rPr>
              <a:t>min filter : R = min{</a:t>
            </a:r>
            <a:r>
              <a:rPr lang="en-US" sz="2800" dirty="0" err="1" smtClean="0">
                <a:solidFill>
                  <a:srgbClr val="C00000"/>
                </a:solidFill>
              </a:rPr>
              <a:t>z</a:t>
            </a:r>
            <a:r>
              <a:rPr lang="en-US" sz="2800" baseline="-25000" dirty="0" err="1" smtClean="0">
                <a:solidFill>
                  <a:srgbClr val="C00000"/>
                </a:solidFill>
              </a:rPr>
              <a:t>k</a:t>
            </a:r>
            <a:r>
              <a:rPr lang="en-US" sz="2800" baseline="-25000" dirty="0" smtClean="0">
                <a:solidFill>
                  <a:srgbClr val="C00000"/>
                </a:solidFill>
              </a:rPr>
              <a:t> </a:t>
            </a:r>
            <a:r>
              <a:rPr lang="en-US" sz="2800" dirty="0" smtClean="0">
                <a:solidFill>
                  <a:srgbClr val="C00000"/>
                </a:solidFill>
              </a:rPr>
              <a:t>|k = 1,2,…,n x n}</a:t>
            </a:r>
          </a:p>
          <a:p>
            <a:pPr>
              <a:lnSpc>
                <a:spcPct val="90000"/>
              </a:lnSpc>
              <a:spcBef>
                <a:spcPts val="1200"/>
              </a:spcBef>
            </a:pPr>
            <a:r>
              <a:rPr lang="en-US" sz="2800" dirty="0" smtClean="0"/>
              <a:t>note: n x n is the size of the mask</a:t>
            </a:r>
            <a:endParaRPr lang="th-TH" sz="2800" dirty="0" smtClean="0"/>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2215</TotalTime>
  <Words>5343</Words>
  <Application>Microsoft Office PowerPoint</Application>
  <PresentationFormat>On-screen Show (4:3)</PresentationFormat>
  <Paragraphs>1011</Paragraphs>
  <Slides>121</Slides>
  <Notes>12</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121</vt:i4>
      </vt:variant>
    </vt:vector>
  </HeadingPairs>
  <TitlesOfParts>
    <vt:vector size="125" baseType="lpstr">
      <vt:lpstr>Median</vt:lpstr>
      <vt:lpstr>Bitmap Image</vt:lpstr>
      <vt:lpstr>Equation</vt:lpstr>
      <vt:lpstr>CorelPhotoPaint.Image.11</vt:lpstr>
      <vt:lpstr>Image Enhancement in the Spatial Domain</vt:lpstr>
      <vt:lpstr>Image is NOT Perfect Sometimes</vt:lpstr>
      <vt:lpstr>What Is Image Enhancement?</vt:lpstr>
      <vt:lpstr>Why do we need Image Enhancement?</vt:lpstr>
      <vt:lpstr>After Image Enhancement</vt:lpstr>
      <vt:lpstr>Image Enhancement</vt:lpstr>
      <vt:lpstr>Spatial Domain</vt:lpstr>
      <vt:lpstr>Good Images</vt:lpstr>
      <vt:lpstr>Spatial Domain</vt:lpstr>
      <vt:lpstr>Intensity Transformations  (Point processing)</vt:lpstr>
      <vt:lpstr>Intensity Transformation</vt:lpstr>
      <vt:lpstr>Intensity Transformation …</vt:lpstr>
      <vt:lpstr>Intensity Transformation …</vt:lpstr>
      <vt:lpstr>Basic Intensity Transformation Functions</vt:lpstr>
      <vt:lpstr>Image Negatives</vt:lpstr>
      <vt:lpstr>Image Negatives</vt:lpstr>
      <vt:lpstr>Image Negatives: Example</vt:lpstr>
      <vt:lpstr>Log Transformations</vt:lpstr>
      <vt:lpstr>Log Transformations: Example</vt:lpstr>
      <vt:lpstr>Example of Logarithm Image</vt:lpstr>
      <vt:lpstr>Power-Law Transformations</vt:lpstr>
      <vt:lpstr>Example : MRI</vt:lpstr>
      <vt:lpstr>Effect of decreasing gamma</vt:lpstr>
      <vt:lpstr>Piecewise-Linear Transformation Functions</vt:lpstr>
      <vt:lpstr>Contrast Stretching</vt:lpstr>
      <vt:lpstr>Contrast Stretching</vt:lpstr>
      <vt:lpstr>Contrast Stretching: Example</vt:lpstr>
      <vt:lpstr>Gray-level slicing</vt:lpstr>
      <vt:lpstr>Gray-level slicing: Example</vt:lpstr>
      <vt:lpstr>Bit-plane slicing</vt:lpstr>
      <vt:lpstr>Bit-plane slicing: Example</vt:lpstr>
      <vt:lpstr>Bit-plane slicing: Example (8 bit planes)</vt:lpstr>
      <vt:lpstr>Bit-plane slicing: Example</vt:lpstr>
      <vt:lpstr>Bit-plane slicing: Example</vt:lpstr>
      <vt:lpstr>Histogram Processing</vt:lpstr>
      <vt:lpstr>Slide 36</vt:lpstr>
      <vt:lpstr>Normalized Histogram</vt:lpstr>
      <vt:lpstr>Histogram Processing: Example</vt:lpstr>
      <vt:lpstr>Histogram Processing: Example</vt:lpstr>
      <vt:lpstr>Histogram Processing: Example</vt:lpstr>
      <vt:lpstr>Histogram Equalization OR  Histogram Linearization</vt:lpstr>
      <vt:lpstr>Histogram Equalization OR  Histogram Linearization </vt:lpstr>
      <vt:lpstr>Histogram Equalization</vt:lpstr>
      <vt:lpstr>Histogram Equalization …</vt:lpstr>
      <vt:lpstr>Histogram Equalization …</vt:lpstr>
      <vt:lpstr>Histogram Equalization …</vt:lpstr>
      <vt:lpstr>Histogram Equalization: Example</vt:lpstr>
      <vt:lpstr>Histogram Equalization: Example …</vt:lpstr>
      <vt:lpstr>Slide 49</vt:lpstr>
      <vt:lpstr>Slide 50</vt:lpstr>
      <vt:lpstr>Histogram Equalization: Example</vt:lpstr>
      <vt:lpstr>Histogram Equalization: Example</vt:lpstr>
      <vt:lpstr>Histogram Equalization: Example</vt:lpstr>
      <vt:lpstr>Histogram Equalization: Example</vt:lpstr>
      <vt:lpstr>Histogram Equalization: Example</vt:lpstr>
      <vt:lpstr>Histogram Matching (Specification)</vt:lpstr>
      <vt:lpstr>Histogram Matching (Specification) …</vt:lpstr>
      <vt:lpstr>Histogram Matching (Specification) …</vt:lpstr>
      <vt:lpstr>Histogram Matching: Discrete Cases</vt:lpstr>
      <vt:lpstr>Histogram Matching: Example</vt:lpstr>
      <vt:lpstr>Slide 61</vt:lpstr>
      <vt:lpstr>Slide 62</vt:lpstr>
      <vt:lpstr>Slide 63</vt:lpstr>
      <vt:lpstr>Histogram Matching: Example</vt:lpstr>
      <vt:lpstr>Histogram Matching: Example</vt:lpstr>
      <vt:lpstr>Slide 66</vt:lpstr>
      <vt:lpstr>Local Histogram Processing …</vt:lpstr>
      <vt:lpstr>Local Histogram Processing</vt:lpstr>
      <vt:lpstr>Local Histogram Processing: Example</vt:lpstr>
      <vt:lpstr>Slide 70</vt:lpstr>
      <vt:lpstr>Slide 71</vt:lpstr>
      <vt:lpstr>Assignment</vt:lpstr>
      <vt:lpstr>Enhancement Using Arithmetic/Logic Operations</vt:lpstr>
      <vt:lpstr>Logic Operations</vt:lpstr>
      <vt:lpstr>Slide 75</vt:lpstr>
      <vt:lpstr>Example of AND Operation</vt:lpstr>
      <vt:lpstr>Image Subtraction</vt:lpstr>
      <vt:lpstr>Image Subtraction: Example</vt:lpstr>
      <vt:lpstr>Image Subtraction: Example …</vt:lpstr>
      <vt:lpstr>Image Averaging</vt:lpstr>
      <vt:lpstr> </vt:lpstr>
      <vt:lpstr>Image Averaging: Example</vt:lpstr>
      <vt:lpstr>Spatial Filtering</vt:lpstr>
      <vt:lpstr>Spatial Filtering</vt:lpstr>
      <vt:lpstr>Spatial Filtering</vt:lpstr>
      <vt:lpstr>Mechanics of Spatial filtering</vt:lpstr>
      <vt:lpstr>Mechanics of Spatial filtering</vt:lpstr>
      <vt:lpstr>Spatial Filtering Process</vt:lpstr>
      <vt:lpstr>Slide 89</vt:lpstr>
      <vt:lpstr>Smoothing Spatial Filters</vt:lpstr>
      <vt:lpstr>Smoothing Linear Filters</vt:lpstr>
      <vt:lpstr>Smoothing Linear Filters …</vt:lpstr>
      <vt:lpstr>Smoothing Linear Filters …</vt:lpstr>
      <vt:lpstr>3x3 Smoothing Linear Filters</vt:lpstr>
      <vt:lpstr>Smoothing Linear Filters</vt:lpstr>
      <vt:lpstr>Smoothing Linear Filters: Example</vt:lpstr>
      <vt:lpstr>Smoothing Linear Filters: Example</vt:lpstr>
      <vt:lpstr>Weighted Smoothing Filters</vt:lpstr>
      <vt:lpstr>Order-Statistics Filters</vt:lpstr>
      <vt:lpstr>Process of Median filter</vt:lpstr>
      <vt:lpstr>Median Filtering</vt:lpstr>
      <vt:lpstr>Median Filtering: Example</vt:lpstr>
      <vt:lpstr>Median Filtering: Example</vt:lpstr>
      <vt:lpstr>Sharpening Spatial Filters</vt:lpstr>
      <vt:lpstr>Blurring vs. Sharpening</vt:lpstr>
      <vt:lpstr>Derivative operator</vt:lpstr>
      <vt:lpstr>First-order derivative</vt:lpstr>
      <vt:lpstr>Second-order derivative</vt:lpstr>
      <vt:lpstr>Response of First and Second order derivatives</vt:lpstr>
      <vt:lpstr>First and Second Order Derivatives: Example</vt:lpstr>
      <vt:lpstr>First and Second Order Derivatives: Example …</vt:lpstr>
      <vt:lpstr>First and Second Order Derivatives …</vt:lpstr>
      <vt:lpstr>1st and 2nd Derivative Comparison</vt:lpstr>
      <vt:lpstr>The Laplacian (Use of Second derivative for Enhancement)</vt:lpstr>
      <vt:lpstr>Slide 115</vt:lpstr>
      <vt:lpstr>Laplacian Masks</vt:lpstr>
      <vt:lpstr>Effect of Laplacian Operator</vt:lpstr>
      <vt:lpstr>Slide 118</vt:lpstr>
      <vt:lpstr>Strange Things Happen At The Edges!</vt:lpstr>
      <vt:lpstr>Strange Things Happen At The Edges …</vt:lpstr>
      <vt:lpstr>Slide 121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TANUJ</dc:creator>
  <cp:lastModifiedBy>GLAU</cp:lastModifiedBy>
  <cp:revision>373</cp:revision>
  <dcterms:created xsi:type="dcterms:W3CDTF">2011-06-11T07:20:39Z</dcterms:created>
  <dcterms:modified xsi:type="dcterms:W3CDTF">2022-08-25T21:57:32Z</dcterms:modified>
</cp:coreProperties>
</file>